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8" r:id="rId3"/>
    <p:sldId id="363" r:id="rId4"/>
    <p:sldId id="303" r:id="rId5"/>
    <p:sldId id="292" r:id="rId6"/>
    <p:sldId id="276" r:id="rId7"/>
    <p:sldId id="277" r:id="rId8"/>
    <p:sldId id="283" r:id="rId9"/>
    <p:sldId id="284" r:id="rId10"/>
    <p:sldId id="274" r:id="rId11"/>
    <p:sldId id="278" r:id="rId12"/>
    <p:sldId id="286" r:id="rId13"/>
    <p:sldId id="291" r:id="rId14"/>
    <p:sldId id="279" r:id="rId15"/>
    <p:sldId id="289" r:id="rId16"/>
    <p:sldId id="280" r:id="rId17"/>
    <p:sldId id="28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262" r:id="rId40"/>
    <p:sldId id="294" r:id="rId41"/>
    <p:sldId id="295" r:id="rId42"/>
    <p:sldId id="296" r:id="rId43"/>
    <p:sldId id="297" r:id="rId44"/>
    <p:sldId id="299" r:id="rId45"/>
    <p:sldId id="300" r:id="rId46"/>
    <p:sldId id="301" r:id="rId47"/>
    <p:sldId id="302" r:id="rId48"/>
    <p:sldId id="340" r:id="rId4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EA08F-8C0E-404B-B3BB-84870E406C8F}" type="datetimeFigureOut">
              <a:rPr lang="pl-PL" smtClean="0"/>
              <a:t>2014-09-16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8F1BD-770A-4373-8A60-A538D66315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127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FCD71-AAB6-4175-8ECD-0CDAAFC2A3D5}" type="datetimeFigureOut">
              <a:rPr lang="pl-PL" smtClean="0"/>
              <a:t>2014-09-16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33838-5F6D-40FD-8CBF-6F01FF26A2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291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33838-5F6D-40FD-8CBF-6F01FF26A272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39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33838-5F6D-40FD-8CBF-6F01FF26A27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39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33838-5F6D-40FD-8CBF-6F01FF26A27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39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33838-5F6D-40FD-8CBF-6F01FF26A272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15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98D9A-D7C3-4BCA-847C-2BD62FCAA50B}" type="slidenum">
              <a:rPr lang="pl-PL"/>
              <a:pPr/>
              <a:t>24</a:t>
            </a:fld>
            <a:endParaRPr lang="pl-PL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EB591-1044-4B0A-A937-859C2AD0E555}" type="slidenum">
              <a:rPr lang="pl-PL"/>
              <a:pPr/>
              <a:t>29</a:t>
            </a:fld>
            <a:endParaRPr lang="pl-PL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33838-5F6D-40FD-8CBF-6F01FF26A272}" type="slidenum">
              <a:rPr lang="pl-PL" smtClean="0"/>
              <a:pPr/>
              <a:t>33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C737-DE70-4A3A-8E2C-EB6C8B98E872}" type="datetimeFigureOut">
              <a:rPr lang="pl-PL" smtClean="0"/>
              <a:t>2014-09-16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799ACF46-85FD-4BCB-9F52-78B1F75D7096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C737-DE70-4A3A-8E2C-EB6C8B98E872}" type="datetimeFigureOut">
              <a:rPr lang="pl-PL" smtClean="0"/>
              <a:t>2014-09-16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CF46-85FD-4BCB-9F52-78B1F75D70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C737-DE70-4A3A-8E2C-EB6C8B98E872}" type="datetimeFigureOut">
              <a:rPr lang="pl-PL" smtClean="0"/>
              <a:t>2014-09-16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799ACF46-85FD-4BCB-9F52-78B1F75D709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170AE-FD42-4B32-A8D0-62B2F25843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9107436"/>
      </p:ext>
    </p:extLst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C737-DE70-4A3A-8E2C-EB6C8B98E872}" type="datetimeFigureOut">
              <a:rPr lang="pl-PL" smtClean="0"/>
              <a:t>2014-09-16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CF46-85FD-4BCB-9F52-78B1F75D70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C737-DE70-4A3A-8E2C-EB6C8B98E872}" type="datetimeFigureOut">
              <a:rPr lang="pl-PL" smtClean="0"/>
              <a:t>2014-09-16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799ACF46-85FD-4BCB-9F52-78B1F75D709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C737-DE70-4A3A-8E2C-EB6C8B98E872}" type="datetimeFigureOut">
              <a:rPr lang="pl-PL" smtClean="0"/>
              <a:t>2014-09-16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CF46-85FD-4BCB-9F52-78B1F75D70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C737-DE70-4A3A-8E2C-EB6C8B98E872}" type="datetimeFigureOut">
              <a:rPr lang="pl-PL" smtClean="0"/>
              <a:t>2014-09-16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CF46-85FD-4BCB-9F52-78B1F75D70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C737-DE70-4A3A-8E2C-EB6C8B98E872}" type="datetimeFigureOut">
              <a:rPr lang="pl-PL" smtClean="0"/>
              <a:t>2014-09-16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CF46-85FD-4BCB-9F52-78B1F75D70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C737-DE70-4A3A-8E2C-EB6C8B98E872}" type="datetimeFigureOut">
              <a:rPr lang="pl-PL" smtClean="0"/>
              <a:t>2014-09-16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CF46-85FD-4BCB-9F52-78B1F75D70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C737-DE70-4A3A-8E2C-EB6C8B98E872}" type="datetimeFigureOut">
              <a:rPr lang="pl-PL" smtClean="0"/>
              <a:t>2014-09-16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CF46-85FD-4BCB-9F52-78B1F75D709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C737-DE70-4A3A-8E2C-EB6C8B98E872}" type="datetimeFigureOut">
              <a:rPr lang="pl-PL" smtClean="0"/>
              <a:t>2014-09-16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CF46-85FD-4BCB-9F52-78B1F75D709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5F0C737-DE70-4A3A-8E2C-EB6C8B98E872}" type="datetimeFigureOut">
              <a:rPr lang="pl-PL" smtClean="0"/>
              <a:t>2014-09-16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9ACF46-85FD-4BCB-9F52-78B1F75D709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klep.znp.edu.pl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600" dirty="0"/>
              <a:t>Razem od 110 lat</a:t>
            </a:r>
            <a:r>
              <a:rPr lang="pl-PL" sz="6600" dirty="0" smtClean="0"/>
              <a:t>!   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l-PL" sz="3600" b="1" dirty="0"/>
              <a:t>Co oferuje ZNP?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-5308"/>
            <a:ext cx="1783756" cy="25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Związek oferuje swoim członkom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Pomoc w </a:t>
            </a:r>
            <a:r>
              <a:rPr lang="pl-PL" dirty="0" smtClean="0"/>
              <a:t>kształceniu i doskonaleniu zawodowym oraz w </a:t>
            </a:r>
            <a:r>
              <a:rPr lang="pl-PL" dirty="0"/>
              <a:t>uzyskiwaniu awansu </a:t>
            </a:r>
            <a:r>
              <a:rPr lang="pl-PL" dirty="0" smtClean="0"/>
              <a:t>zawodowego</a:t>
            </a:r>
          </a:p>
          <a:p>
            <a:r>
              <a:rPr lang="pl-PL" dirty="0"/>
              <a:t>Możliwość rozwijania zainteresowań w klubach </a:t>
            </a:r>
            <a:r>
              <a:rPr lang="pl-PL" dirty="0" smtClean="0"/>
              <a:t>nauczycielskich</a:t>
            </a:r>
          </a:p>
          <a:p>
            <a:r>
              <a:rPr lang="pl-PL" dirty="0" smtClean="0"/>
              <a:t>Pomoc w rozwiązywaniu </a:t>
            </a:r>
            <a:r>
              <a:rPr lang="pl-PL" dirty="0"/>
              <a:t>problemów istotnych dla młodych nauczycieli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/>
              <a:t>WSPARCIE ZAWODOWE</a:t>
            </a:r>
          </a:p>
        </p:txBody>
      </p:sp>
    </p:spTree>
    <p:extLst>
      <p:ext uri="{BB962C8B-B14F-4D97-AF65-F5344CB8AC3E}">
        <p14:creationId xmlns:p14="http://schemas.microsoft.com/office/powerpoint/2010/main" val="21295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Związek oferuje swoim członkom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Szkolenia i kursy związkowe </a:t>
            </a:r>
            <a:r>
              <a:rPr lang="pl-PL" dirty="0" smtClean="0"/>
              <a:t>m.in. w zakresie: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 </a:t>
            </a:r>
            <a:r>
              <a:rPr lang="pl-PL" dirty="0"/>
              <a:t>prawa </a:t>
            </a:r>
            <a:r>
              <a:rPr lang="pl-PL" dirty="0" smtClean="0"/>
              <a:t>oświatowego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wdrażania </a:t>
            </a:r>
            <a:r>
              <a:rPr lang="pl-PL" dirty="0"/>
              <a:t>zmian w przepisach </a:t>
            </a:r>
            <a:r>
              <a:rPr lang="pl-PL" dirty="0" smtClean="0"/>
              <a:t>prawnych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doskonalenia </a:t>
            </a:r>
            <a:r>
              <a:rPr lang="pl-PL" dirty="0"/>
              <a:t>zawodowego </a:t>
            </a:r>
            <a:r>
              <a:rPr lang="pl-PL" dirty="0" smtClean="0"/>
              <a:t>nauczycieli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dokształcania </a:t>
            </a:r>
            <a:r>
              <a:rPr lang="pl-PL" dirty="0"/>
              <a:t>i zdobywania kwalifikacji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dirty="0"/>
              <a:t>KURSY SZKOLENIA</a:t>
            </a:r>
          </a:p>
        </p:txBody>
      </p:sp>
    </p:spTree>
    <p:extLst>
      <p:ext uri="{BB962C8B-B14F-4D97-AF65-F5344CB8AC3E}">
        <p14:creationId xmlns:p14="http://schemas.microsoft.com/office/powerpoint/2010/main" val="978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Związek oferuje swoim członkom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Uczestnictwo </a:t>
            </a:r>
            <a:r>
              <a:rPr lang="pl-PL" dirty="0" smtClean="0"/>
              <a:t>w </a:t>
            </a:r>
            <a:r>
              <a:rPr lang="pl-PL" dirty="0"/>
              <a:t>organizowanych przez </a:t>
            </a:r>
            <a:r>
              <a:rPr lang="pl-PL" dirty="0" smtClean="0"/>
              <a:t>ZNP imprezach: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oświatowo-kulturalnych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turystyczno-krajoznawczych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sportowych 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/>
              <a:t>Z</a:t>
            </a:r>
            <a:r>
              <a:rPr lang="pl-PL" dirty="0" smtClean="0"/>
              <a:t>niżki </a:t>
            </a:r>
            <a:r>
              <a:rPr lang="pl-PL" dirty="0"/>
              <a:t>w opłatach za udział w imprezach organizowanych przez ogniwa </a:t>
            </a:r>
            <a:r>
              <a:rPr lang="pl-PL" dirty="0" smtClean="0"/>
              <a:t>Związku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/>
              <a:t>KULTURA</a:t>
            </a:r>
          </a:p>
        </p:txBody>
      </p:sp>
    </p:spTree>
    <p:extLst>
      <p:ext uri="{BB962C8B-B14F-4D97-AF65-F5344CB8AC3E}">
        <p14:creationId xmlns:p14="http://schemas.microsoft.com/office/powerpoint/2010/main" val="37151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Związek oferuje swoim członkom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 </a:t>
            </a:r>
            <a:r>
              <a:rPr lang="pl-PL" dirty="0" smtClean="0"/>
              <a:t>szczególnie </a:t>
            </a:r>
            <a:r>
              <a:rPr lang="pl-PL" dirty="0"/>
              <a:t>aktywną działalność związkową, społeczną i zawodową członek ZNP może być </a:t>
            </a:r>
            <a:r>
              <a:rPr lang="pl-PL" dirty="0" smtClean="0"/>
              <a:t>wyróżniony: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Złotą </a:t>
            </a:r>
            <a:r>
              <a:rPr lang="pl-PL" dirty="0"/>
              <a:t>Odznaką ZNP </a:t>
            </a: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lub </a:t>
            </a:r>
            <a:r>
              <a:rPr lang="pl-PL" dirty="0"/>
              <a:t>inną formą uznania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/>
              <a:t>ODZNACZENIA</a:t>
            </a:r>
          </a:p>
        </p:txBody>
      </p:sp>
    </p:spTree>
    <p:extLst>
      <p:ext uri="{BB962C8B-B14F-4D97-AF65-F5344CB8AC3E}">
        <p14:creationId xmlns:p14="http://schemas.microsoft.com/office/powerpoint/2010/main" val="23795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Związek oferuje swoim członkom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Bogatą ofertę </a:t>
            </a:r>
            <a:r>
              <a:rPr lang="pl-PL" dirty="0"/>
              <a:t>wydawniczą, na którą składają </a:t>
            </a:r>
            <a:r>
              <a:rPr lang="pl-PL" dirty="0" smtClean="0"/>
              <a:t>się liczne poradniki, komentarze i dodatki prawne, jak np.: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„Biblioteczka </a:t>
            </a:r>
            <a:r>
              <a:rPr lang="pl-PL" dirty="0"/>
              <a:t>prawna nauczyciela i pracownika oświaty</a:t>
            </a:r>
            <a:r>
              <a:rPr lang="pl-PL" dirty="0" smtClean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„Poznaj swoje prawa” dodatek „Głosu Nauczycielskiego</a:t>
            </a:r>
            <a:r>
              <a:rPr lang="pl-PL" dirty="0" smtClean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Kalendarz Nauczycielski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dirty="0"/>
              <a:t>WYDAWNICTWA</a:t>
            </a:r>
          </a:p>
        </p:txBody>
      </p:sp>
    </p:spTree>
    <p:extLst>
      <p:ext uri="{BB962C8B-B14F-4D97-AF65-F5344CB8AC3E}">
        <p14:creationId xmlns:p14="http://schemas.microsoft.com/office/powerpoint/2010/main" val="21797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Związek oferuje swoim członkom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25" y="1700808"/>
            <a:ext cx="2776388" cy="3833862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/>
              <a:t>WYDAWNICTWA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25144"/>
            <a:ext cx="2981299" cy="195347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" y="1988840"/>
            <a:ext cx="3886200" cy="45148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60" y="1700808"/>
            <a:ext cx="899160" cy="126492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76" y="3068960"/>
            <a:ext cx="9525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Związek oferuje swoim członkom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Najstarszy i największy tygodnik oświatowy z aktualnymi informacjami, analizami, reportażami, poradnictwem prawnym i awansowym</a:t>
            </a:r>
          </a:p>
          <a:p>
            <a:r>
              <a:rPr lang="pl-PL" dirty="0"/>
              <a:t>Dla ogniw ZNP preferencyjne zasady prenumeraty </a:t>
            </a:r>
            <a:r>
              <a:rPr lang="pl-PL" dirty="0" smtClean="0"/>
              <a:t>„Głosu” w ramach                 tzw. „prenumeraty </a:t>
            </a:r>
            <a:r>
              <a:rPr lang="pl-PL" dirty="0"/>
              <a:t>związkowej</a:t>
            </a:r>
            <a:r>
              <a:rPr lang="pl-PL" dirty="0" smtClean="0"/>
              <a:t>” (50proc.)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GŁOS NAUCZYCIELSKI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589240"/>
            <a:ext cx="7409688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Związek oferuje swoim członkom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Publikacje Wydawnictwa Pedagogicznego ZNP w Kielcach: </a:t>
            </a: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c</a:t>
            </a:r>
            <a:r>
              <a:rPr lang="pl-PL" dirty="0" smtClean="0"/>
              <a:t>zasopisma przedmiotowo-metodyczne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k</a:t>
            </a:r>
            <a:r>
              <a:rPr lang="pl-PL" dirty="0" smtClean="0"/>
              <a:t>siążki </a:t>
            </a:r>
            <a:r>
              <a:rPr lang="pl-PL" dirty="0"/>
              <a:t>pomocnicze dla uczniów i </a:t>
            </a:r>
            <a:r>
              <a:rPr lang="pl-PL" dirty="0" smtClean="0"/>
              <a:t>nauczycieli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słowniki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ćwiczenia, programy, poradniki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</a:t>
            </a:r>
            <a:r>
              <a:rPr lang="pl-PL" dirty="0" smtClean="0"/>
              <a:t>ajki, inne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WYDAWNICTWO KIELCE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94783"/>
            <a:ext cx="15240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Związek oferuje swoim członkom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</a:t>
            </a:r>
            <a:r>
              <a:rPr lang="pl-PL" dirty="0" smtClean="0"/>
              <a:t>ogaty </a:t>
            </a:r>
            <a:r>
              <a:rPr lang="pl-PL" dirty="0"/>
              <a:t>wybór gadżetów </a:t>
            </a:r>
            <a:r>
              <a:rPr lang="pl-PL" dirty="0" smtClean="0"/>
              <a:t>związkowych</a:t>
            </a:r>
            <a:r>
              <a:rPr lang="pl-PL" dirty="0"/>
              <a:t>  </a:t>
            </a:r>
            <a:r>
              <a:rPr lang="pl-PL" dirty="0" smtClean="0"/>
              <a:t>   (</a:t>
            </a:r>
            <a:r>
              <a:rPr lang="pl-PL" dirty="0"/>
              <a:t>m.in. karty okolicznościowe, naklejki, breloki, długopisy, torby, kalendarze, </a:t>
            </a:r>
            <a:r>
              <a:rPr lang="pl-PL" dirty="0" smtClean="0"/>
              <a:t>kubki). </a:t>
            </a:r>
          </a:p>
          <a:p>
            <a:r>
              <a:rPr lang="pl-PL" dirty="0" smtClean="0"/>
              <a:t>Ich </a:t>
            </a:r>
            <a:r>
              <a:rPr lang="pl-PL" dirty="0"/>
              <a:t>sprzedażą zajmuje się </a:t>
            </a:r>
            <a:r>
              <a:rPr lang="pl-PL" dirty="0" err="1" smtClean="0"/>
              <a:t>OUPiS</a:t>
            </a:r>
            <a:r>
              <a:rPr lang="pl-PL" dirty="0" smtClean="0"/>
              <a:t>, np. „Twój </a:t>
            </a:r>
            <a:r>
              <a:rPr lang="pl-PL" dirty="0"/>
              <a:t>sklep” </a:t>
            </a:r>
            <a:r>
              <a:rPr lang="pl-PL" b="1" dirty="0" smtClean="0">
                <a:hlinkClick r:id="rId2"/>
              </a:rPr>
              <a:t>www.sklep.znp.edu.pl</a:t>
            </a:r>
            <a:r>
              <a:rPr lang="pl-PL" b="1" dirty="0" smtClean="0"/>
              <a:t> </a:t>
            </a:r>
            <a:endParaRPr lang="pl-PL" b="1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dirty="0"/>
              <a:t>GADŻETY</a:t>
            </a:r>
          </a:p>
          <a:p>
            <a:pPr algn="ctr"/>
            <a:r>
              <a:rPr lang="pl-PL" sz="2800" b="1" dirty="0" smtClean="0"/>
              <a:t>MATERIAŁY</a:t>
            </a:r>
            <a:endParaRPr lang="pl-PL" sz="28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69160"/>
            <a:ext cx="2483768" cy="165630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869160"/>
            <a:ext cx="952500" cy="8763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97151"/>
            <a:ext cx="2425452" cy="176747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33256"/>
            <a:ext cx="9525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3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5400" dirty="0" smtClean="0"/>
              <a:t>Ośrodek Usług Pedagogicznych</a:t>
            </a:r>
            <a:br>
              <a:rPr lang="pl-PL" sz="5400" dirty="0" smtClean="0"/>
            </a:br>
            <a:r>
              <a:rPr lang="pl-PL" sz="100" dirty="0" smtClean="0"/>
              <a:t> </a:t>
            </a: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 smtClean="0"/>
              <a:t>i Socjalnych ZNP</a:t>
            </a: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156"/>
            <a:ext cx="2632645" cy="257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09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Związek Nauczycielstwa Polskiego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14116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Jest największym i najstarszym związkiem zawodowym działającym w oświacie, liderem opinii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Skutecznie broni interesów pracowników oświaty i miejsc pracy</a:t>
            </a:r>
          </a:p>
          <a:p>
            <a:pPr>
              <a:lnSpc>
                <a:spcPct val="150000"/>
              </a:lnSpc>
            </a:pPr>
            <a:r>
              <a:rPr lang="pl-PL" dirty="0"/>
              <a:t>Walczy o publiczną edukację i placówki prowadzone przez samorządy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Negocjuje podwyżki wynagrodzeń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Inicjuje akcje społeczne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Zapewnia wsparcie swoim członkom</a:t>
            </a:r>
          </a:p>
          <a:p>
            <a:pPr>
              <a:lnSpc>
                <a:spcPct val="150000"/>
              </a:lnSpc>
            </a:pPr>
            <a:r>
              <a:rPr lang="pl-PL" dirty="0"/>
              <a:t>Dba o rozwój zawodowy </a:t>
            </a:r>
            <a:r>
              <a:rPr lang="pl-PL" dirty="0" smtClean="0"/>
              <a:t>pracowników</a:t>
            </a:r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22" y="116632"/>
            <a:ext cx="82359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dirty="0" err="1" smtClean="0"/>
              <a:t>OUPiS</a:t>
            </a:r>
            <a:r>
              <a:rPr lang="pl-PL" sz="4400" dirty="0" smtClean="0"/>
              <a:t> ZNP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Sanatoria</a:t>
            </a:r>
          </a:p>
          <a:p>
            <a:r>
              <a:rPr lang="pl-PL" b="1" dirty="0" smtClean="0"/>
              <a:t>Hotele</a:t>
            </a:r>
          </a:p>
          <a:p>
            <a:r>
              <a:rPr lang="pl-PL" b="1" dirty="0" smtClean="0"/>
              <a:t>Domy wypoczynkowe</a:t>
            </a:r>
          </a:p>
          <a:p>
            <a:r>
              <a:rPr lang="pl-PL" b="1" dirty="0" smtClean="0"/>
              <a:t>Ośrodki wypoczynkowe</a:t>
            </a:r>
          </a:p>
          <a:p>
            <a:r>
              <a:rPr lang="pl-PL" b="1" dirty="0" smtClean="0"/>
              <a:t>Domy Nauczyciela</a:t>
            </a:r>
          </a:p>
          <a:p>
            <a:pPr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Członkom ZNP korzystającym z pobytów w obiektach związkowych, przysługują zniżki na zasadach określonych przez Zarząd </a:t>
            </a:r>
            <a:r>
              <a:rPr lang="pl-PL" b="1" dirty="0" smtClean="0"/>
              <a:t>Główny.</a:t>
            </a:r>
            <a:endParaRPr lang="pl-PL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11660"/>
            <a:ext cx="2560637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1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Sanatorium Wypoczynkowe ZNP w Ciechocinku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3898776" cy="4680520"/>
          </a:xfrm>
        </p:spPr>
        <p:txBody>
          <a:bodyPr>
            <a:noAutofit/>
          </a:bodyPr>
          <a:lstStyle/>
          <a:p>
            <a:r>
              <a:rPr lang="pl-PL" sz="1800" dirty="0" smtClean="0">
                <a:ea typeface="Calibri"/>
                <a:cs typeface="Times New Roman"/>
              </a:rPr>
              <a:t>Sanatorium ZNP w Ciechocinku znajduje się w cichej i spokojnej części uzdrowiska. Ośrodek posiada szeroką ofertę SPA. Do zabiegów wykorzystuje się występujące tu cieplice solankowe jodowo-bromowe i żelaziste                   o temperaturze + 35 </a:t>
            </a:r>
            <a:r>
              <a:rPr lang="pl-PL" sz="1800" dirty="0" err="1" smtClean="0">
                <a:ea typeface="Calibri"/>
                <a:cs typeface="Times New Roman"/>
              </a:rPr>
              <a:t>st.C</a:t>
            </a:r>
            <a:r>
              <a:rPr lang="pl-PL" sz="1800" dirty="0" smtClean="0">
                <a:ea typeface="Calibri"/>
                <a:cs typeface="Times New Roman"/>
              </a:rPr>
              <a:t>, pokłady  torfu stosowane jako borowina oraz naturalne inhalacje solne przy własnych tężniach. </a:t>
            </a:r>
          </a:p>
          <a:p>
            <a:r>
              <a:rPr lang="pl-PL" sz="1800" dirty="0">
                <a:ea typeface="Calibri"/>
                <a:cs typeface="Times New Roman"/>
              </a:rPr>
              <a:t>P</a:t>
            </a:r>
            <a:r>
              <a:rPr lang="pl-PL" sz="1800" dirty="0" smtClean="0">
                <a:ea typeface="Calibri"/>
                <a:cs typeface="Times New Roman"/>
              </a:rPr>
              <a:t>osiada parking, korty tenisowe, basen solankowy oraz </a:t>
            </a:r>
            <a:r>
              <a:rPr lang="pl-PL" sz="1800" dirty="0" err="1" smtClean="0">
                <a:ea typeface="Calibri"/>
                <a:cs typeface="Times New Roman"/>
              </a:rPr>
              <a:t>kriokomorę</a:t>
            </a:r>
            <a:r>
              <a:rPr lang="pl-PL" sz="1800" dirty="0" smtClean="0">
                <a:ea typeface="Calibri"/>
                <a:cs typeface="Times New Roman"/>
              </a:rPr>
              <a:t>, dysponuje kompleksem szkoleniowo – konferencyjnym. Własna baza zabiegowa przyciąga wielu kuracjuszy.</a:t>
            </a:r>
          </a:p>
        </p:txBody>
      </p:sp>
      <p:pic>
        <p:nvPicPr>
          <p:cNvPr id="6" name="Obraz 5" descr="ciechocinek 3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8024" y="1772816"/>
            <a:ext cx="395287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04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Sanatorium Uzdrowiskowe w Nałęczowie</a:t>
            </a:r>
            <a:endParaRPr lang="pl-PL" sz="4000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4114800" cy="482453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7600" dirty="0">
                <a:ea typeface="Calibri"/>
                <a:cs typeface="Times New Roman"/>
              </a:rPr>
              <a:t>Sanatorium ZNP wzniesione jest </a:t>
            </a:r>
            <a:r>
              <a:rPr lang="pl-PL" sz="7600" dirty="0" smtClean="0">
                <a:ea typeface="Calibri"/>
                <a:cs typeface="Times New Roman"/>
              </a:rPr>
              <a:t>na malowniczym wzgórzu na </a:t>
            </a:r>
            <a:r>
              <a:rPr lang="pl-PL" sz="7600" dirty="0">
                <a:ea typeface="Calibri"/>
                <a:cs typeface="Times New Roman"/>
              </a:rPr>
              <a:t>skraju lasu </a:t>
            </a:r>
            <a:r>
              <a:rPr lang="pl-PL" sz="7600" dirty="0" smtClean="0">
                <a:ea typeface="Calibri"/>
                <a:cs typeface="Times New Roman"/>
              </a:rPr>
              <a:t>zwanego „Wąwozami”. </a:t>
            </a:r>
            <a:r>
              <a:rPr lang="pl-PL" sz="7600" dirty="0">
                <a:ea typeface="Calibri"/>
                <a:cs typeface="Times New Roman"/>
              </a:rPr>
              <a:t>Wysoka wilgotność powietrza, przy pożądanym umiarkowanym przewietrzeniu </a:t>
            </a:r>
            <a:r>
              <a:rPr lang="pl-PL" sz="7600" dirty="0" smtClean="0">
                <a:ea typeface="Calibri"/>
                <a:cs typeface="Times New Roman"/>
              </a:rPr>
              <a:t>dolin, </a:t>
            </a:r>
            <a:r>
              <a:rPr lang="pl-PL" sz="7600" dirty="0">
                <a:ea typeface="Calibri"/>
                <a:cs typeface="Times New Roman"/>
              </a:rPr>
              <a:t>wpływają na samoczynne obniżenie ciśnienia krwi. </a:t>
            </a:r>
            <a:endParaRPr lang="pl-PL" sz="7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7600" dirty="0">
                <a:ea typeface="Calibri"/>
                <a:cs typeface="Times New Roman"/>
              </a:rPr>
              <a:t>P</a:t>
            </a:r>
            <a:r>
              <a:rPr lang="pl-PL" sz="7600" dirty="0" smtClean="0">
                <a:ea typeface="Calibri"/>
                <a:cs typeface="Times New Roman"/>
              </a:rPr>
              <a:t>osiada </a:t>
            </a:r>
            <a:r>
              <a:rPr lang="pl-PL" sz="7600" dirty="0">
                <a:ea typeface="Calibri"/>
                <a:cs typeface="Times New Roman"/>
              </a:rPr>
              <a:t>własną bazę zabiegową z szerokim wachlarzem zabiegów. </a:t>
            </a:r>
            <a:r>
              <a:rPr lang="pl-PL" sz="7600" dirty="0" smtClean="0">
                <a:ea typeface="Calibri"/>
                <a:cs typeface="Times New Roman"/>
              </a:rPr>
              <a:t>Prowadzi </a:t>
            </a:r>
            <a:r>
              <a:rPr lang="pl-PL" sz="7600" dirty="0">
                <a:ea typeface="Calibri"/>
                <a:cs typeface="Times New Roman"/>
              </a:rPr>
              <a:t>żywienie zgodne z profilem </a:t>
            </a:r>
            <a:r>
              <a:rPr lang="pl-PL" sz="7600" dirty="0" smtClean="0">
                <a:ea typeface="Calibri"/>
                <a:cs typeface="Times New Roman"/>
              </a:rPr>
              <a:t>leczniczym (kardiologicznym, cukrzycowe). </a:t>
            </a:r>
            <a:r>
              <a:rPr lang="pl-PL" sz="7600" dirty="0">
                <a:ea typeface="Calibri"/>
                <a:cs typeface="Times New Roman"/>
              </a:rPr>
              <a:t>Posiada </a:t>
            </a:r>
            <a:r>
              <a:rPr lang="pl-PL" sz="7600" dirty="0" smtClean="0">
                <a:ea typeface="Calibri"/>
                <a:cs typeface="Times New Roman"/>
              </a:rPr>
              <a:t>salę gimnastyczną </a:t>
            </a:r>
            <a:r>
              <a:rPr lang="pl-PL" sz="7600" dirty="0">
                <a:ea typeface="Calibri"/>
                <a:cs typeface="Times New Roman"/>
              </a:rPr>
              <a:t>i salę do rehabilitacji indywidualnej oraz wykonuje badania </a:t>
            </a:r>
            <a:r>
              <a:rPr lang="pl-PL" sz="7600" dirty="0" smtClean="0">
                <a:ea typeface="Calibri"/>
                <a:cs typeface="Times New Roman"/>
              </a:rPr>
              <a:t>laboratoryjne      i EKG</a:t>
            </a:r>
            <a:r>
              <a:rPr lang="pl-PL" sz="7600" dirty="0">
                <a:ea typeface="Calibri"/>
                <a:cs typeface="Times New Roman"/>
              </a:rPr>
              <a:t>. </a:t>
            </a:r>
          </a:p>
          <a:p>
            <a:endParaRPr lang="pl-PL" dirty="0">
              <a:latin typeface="Book Antiqua" panose="02040602050305030304" pitchFamily="18" charset="0"/>
            </a:endParaRPr>
          </a:p>
        </p:txBody>
      </p:sp>
      <p:pic>
        <p:nvPicPr>
          <p:cNvPr id="7" name="Picture 6" descr="obiekt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03244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33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Sanatorium Uzdrowiskowe w Szczawnicy</a:t>
            </a:r>
            <a:endParaRPr lang="pl-PL" sz="4000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4042792" cy="446449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7600" dirty="0">
                <a:ea typeface="Calibri"/>
                <a:cs typeface="Times New Roman"/>
              </a:rPr>
              <a:t>Najpiękniej i najwyżej położony Ośrodek w Szczawnicy. Od strony południowej roztaczają się niezapomniane widoki na pasmo Pienin. Od północy </a:t>
            </a:r>
            <a:r>
              <a:rPr lang="pl-PL" sz="7600" dirty="0" smtClean="0">
                <a:ea typeface="Calibri"/>
                <a:cs typeface="Times New Roman"/>
              </a:rPr>
              <a:t>znajduje się las modrzewiowy, a w </a:t>
            </a:r>
            <a:r>
              <a:rPr lang="pl-PL" sz="7600" dirty="0">
                <a:ea typeface="Calibri"/>
                <a:cs typeface="Times New Roman"/>
              </a:rPr>
              <a:t>pobliżu kort tenisowy. </a:t>
            </a:r>
            <a:endParaRPr lang="pl-PL" sz="7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7600" dirty="0">
                <a:ea typeface="Calibri"/>
                <a:cs typeface="Times New Roman"/>
              </a:rPr>
              <a:t>P</a:t>
            </a:r>
            <a:r>
              <a:rPr lang="pl-PL" sz="7600" dirty="0" smtClean="0">
                <a:ea typeface="Calibri"/>
                <a:cs typeface="Times New Roman"/>
              </a:rPr>
              <a:t>osiada </a:t>
            </a:r>
            <a:r>
              <a:rPr lang="pl-PL" sz="7600" dirty="0">
                <a:ea typeface="Calibri"/>
                <a:cs typeface="Times New Roman"/>
              </a:rPr>
              <a:t>najnowocześniejszą w Uzdrowisku bazę zabiegową, </a:t>
            </a:r>
            <a:r>
              <a:rPr lang="pl-PL" sz="7600" dirty="0" smtClean="0">
                <a:ea typeface="Calibri"/>
                <a:cs typeface="Times New Roman"/>
              </a:rPr>
              <a:t>salę </a:t>
            </a:r>
            <a:r>
              <a:rPr lang="pl-PL" sz="7600" dirty="0">
                <a:ea typeface="Calibri"/>
                <a:cs typeface="Times New Roman"/>
              </a:rPr>
              <a:t>rekreacyjną, </a:t>
            </a:r>
            <a:r>
              <a:rPr lang="pl-PL" sz="7600" dirty="0" smtClean="0">
                <a:ea typeface="Calibri"/>
                <a:cs typeface="Times New Roman"/>
              </a:rPr>
              <a:t>duży </a:t>
            </a:r>
            <a:r>
              <a:rPr lang="pl-PL" sz="7600" dirty="0">
                <a:ea typeface="Calibri"/>
                <a:cs typeface="Times New Roman"/>
              </a:rPr>
              <a:t>nasłoneczniony taras widokowy oraz </a:t>
            </a:r>
            <a:r>
              <a:rPr lang="pl-PL" sz="7600" dirty="0" smtClean="0">
                <a:ea typeface="Calibri"/>
                <a:cs typeface="Times New Roman"/>
              </a:rPr>
              <a:t>parking</a:t>
            </a:r>
            <a:r>
              <a:rPr lang="pl-PL" sz="7600" dirty="0">
                <a:ea typeface="Calibri"/>
                <a:cs typeface="Times New Roman"/>
              </a:rPr>
              <a:t>. Ośrodek oferuje zabiegi </a:t>
            </a:r>
            <a:r>
              <a:rPr lang="pl-PL" sz="7600" dirty="0" smtClean="0">
                <a:ea typeface="Calibri"/>
                <a:cs typeface="Times New Roman"/>
              </a:rPr>
              <a:t>kosmetyczne i </a:t>
            </a:r>
            <a:r>
              <a:rPr lang="pl-PL" sz="7600" dirty="0">
                <a:ea typeface="Calibri"/>
                <a:cs typeface="Times New Roman"/>
              </a:rPr>
              <a:t>zdrowotne. </a:t>
            </a:r>
            <a:endParaRPr lang="pl-PL" sz="7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7600" dirty="0" smtClean="0">
                <a:ea typeface="Calibri"/>
                <a:cs typeface="Times New Roman"/>
              </a:rPr>
              <a:t>Od </a:t>
            </a:r>
            <a:r>
              <a:rPr lang="pl-PL" sz="7600" dirty="0">
                <a:ea typeface="Calibri"/>
                <a:cs typeface="Times New Roman"/>
              </a:rPr>
              <a:t>maja do października największą atrakcją jest spływ przełomem Dunajca.  </a:t>
            </a:r>
          </a:p>
          <a:p>
            <a:endParaRPr lang="pl-PL" dirty="0"/>
          </a:p>
        </p:txBody>
      </p:sp>
      <p:pic>
        <p:nvPicPr>
          <p:cNvPr id="5" name="Symbol zastępczy zawartości 6" descr="C:\Documents and Settings\MChicinska\Moje dokumenty\zdjecia  ośrodków\Zdjęcia cd\wertyyu\zdjecia OUPiS\szczawnica 2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17646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4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641"/>
            <a:ext cx="7772400" cy="936103"/>
          </a:xfrm>
        </p:spPr>
        <p:txBody>
          <a:bodyPr>
            <a:noAutofit/>
          </a:bodyPr>
          <a:lstStyle/>
          <a:p>
            <a:pPr algn="ctr" eaLnBrk="1" hangingPunct="1"/>
            <a:r>
              <a:rPr lang="pl-PL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Kompleks Hotelowy „</a:t>
            </a:r>
            <a:r>
              <a:rPr lang="pl-PL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Logos” w</a:t>
            </a:r>
            <a:r>
              <a:rPr lang="pl-PL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 Augustowie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00200"/>
            <a:ext cx="4328864" cy="4925144"/>
          </a:xfrm>
        </p:spPr>
        <p:txBody>
          <a:bodyPr>
            <a:normAutofit/>
          </a:bodyPr>
          <a:lstStyle/>
          <a:p>
            <a:r>
              <a:rPr lang="pl-PL" sz="1900" dirty="0"/>
              <a:t>Kompleks Hotelowy </a:t>
            </a:r>
            <a:r>
              <a:rPr lang="pl-PL" sz="1900" dirty="0" smtClean="0"/>
              <a:t>„Logos</a:t>
            </a:r>
            <a:r>
              <a:rPr lang="pl-PL" sz="1900" dirty="0"/>
              <a:t>” usytuowany jest obok Portu żeglugi nad rzeką Nettą, przy głównej trasie do przejść granicznych z </a:t>
            </a:r>
            <a:r>
              <a:rPr lang="pl-PL" sz="1900" dirty="0" smtClean="0"/>
              <a:t>Litwą. W </a:t>
            </a:r>
            <a:r>
              <a:rPr lang="pl-PL" sz="1900" dirty="0"/>
              <a:t>pobliżu malownicze bulwary, historyczny Kanał Augustowski, centrum miasta, nowoczesny basen kryty z </a:t>
            </a:r>
            <a:r>
              <a:rPr lang="pl-PL" sz="1900" dirty="0" smtClean="0"/>
              <a:t>sauną </a:t>
            </a:r>
            <a:r>
              <a:rPr lang="pl-PL" sz="1900" dirty="0"/>
              <a:t>i jacuzzi, plac </a:t>
            </a:r>
            <a:r>
              <a:rPr lang="pl-PL" sz="1900" dirty="0" smtClean="0"/>
              <a:t>zabaw. </a:t>
            </a:r>
            <a:r>
              <a:rPr lang="pl-PL" sz="1900" dirty="0"/>
              <a:t>Stąd traktem Puszczy Augustowskiej można przejść na plażę nad jeziorem Necko, </a:t>
            </a:r>
            <a:r>
              <a:rPr lang="pl-PL" sz="1900" dirty="0" smtClean="0"/>
              <a:t>gdzie </a:t>
            </a:r>
            <a:r>
              <a:rPr lang="pl-PL" sz="1900" dirty="0"/>
              <a:t>znajduje się </a:t>
            </a:r>
            <a:r>
              <a:rPr lang="pl-PL" sz="1900" dirty="0" smtClean="0"/>
              <a:t>wyciąg </a:t>
            </a:r>
            <a:r>
              <a:rPr lang="pl-PL" sz="1900" dirty="0"/>
              <a:t>narciarski</a:t>
            </a:r>
            <a:r>
              <a:rPr lang="pl-PL" sz="1900" dirty="0" smtClean="0"/>
              <a:t>.</a:t>
            </a:r>
          </a:p>
          <a:p>
            <a:r>
              <a:rPr lang="pl-PL" sz="1900" dirty="0" smtClean="0"/>
              <a:t>Hotel ma wyjątkową lokalizację</a:t>
            </a:r>
            <a:r>
              <a:rPr lang="pl-PL" sz="1900" dirty="0"/>
              <a:t> </a:t>
            </a:r>
            <a:r>
              <a:rPr lang="pl-PL" sz="1900" dirty="0" smtClean="0"/>
              <a:t>i profesjonalną obsługę.</a:t>
            </a:r>
            <a:endParaRPr lang="pl-PL" sz="1900" dirty="0"/>
          </a:p>
        </p:txBody>
      </p:sp>
      <p:pic>
        <p:nvPicPr>
          <p:cNvPr id="36868" name="Picture 9" descr="5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772816"/>
            <a:ext cx="3954016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669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Hotel** Logos w Gdańsku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3898776" cy="4497363"/>
          </a:xfrm>
        </p:spPr>
        <p:txBody>
          <a:bodyPr>
            <a:noAutofit/>
          </a:bodyPr>
          <a:lstStyle/>
          <a:p>
            <a:r>
              <a:rPr lang="pl-PL" sz="1800" dirty="0">
                <a:solidFill>
                  <a:schemeClr val="tx1"/>
                </a:solidFill>
              </a:rPr>
              <a:t>To doskonałe miejsce na spotkania biznesowe lub szkolenia ze względu na </a:t>
            </a:r>
            <a:r>
              <a:rPr lang="pl-PL" sz="1800" dirty="0" smtClean="0">
                <a:solidFill>
                  <a:schemeClr val="tx1"/>
                </a:solidFill>
              </a:rPr>
              <a:t>rozbudowane, nowoczesne </a:t>
            </a:r>
            <a:r>
              <a:rPr lang="pl-PL" sz="1800" dirty="0">
                <a:solidFill>
                  <a:schemeClr val="tx1"/>
                </a:solidFill>
              </a:rPr>
              <a:t>zaplecze konferencyjne i noclegowe.</a:t>
            </a:r>
          </a:p>
          <a:p>
            <a:r>
              <a:rPr lang="pl-PL" sz="1800" dirty="0">
                <a:solidFill>
                  <a:schemeClr val="tx1"/>
                </a:solidFill>
              </a:rPr>
              <a:t>Obiekt położony w zabytkowym budynku w centrum </a:t>
            </a:r>
            <a:r>
              <a:rPr lang="pl-PL" sz="1800" dirty="0" smtClean="0">
                <a:solidFill>
                  <a:schemeClr val="tx1"/>
                </a:solidFill>
              </a:rPr>
              <a:t>Wrzeszcza </a:t>
            </a:r>
            <a:r>
              <a:rPr lang="pl-PL" sz="1800" dirty="0">
                <a:solidFill>
                  <a:schemeClr val="tx1"/>
                </a:solidFill>
              </a:rPr>
              <a:t>w odległości trzech km od morza z dogodnym połączeniem komunikacyjnym. Przystosowany do przyjmowania gości indywidualnych z </a:t>
            </a:r>
            <a:r>
              <a:rPr lang="pl-PL" sz="1800" dirty="0" smtClean="0">
                <a:solidFill>
                  <a:schemeClr val="tx1"/>
                </a:solidFill>
              </a:rPr>
              <a:t>kraju, zagranicy</a:t>
            </a:r>
            <a:r>
              <a:rPr lang="pl-PL" sz="1800" dirty="0">
                <a:solidFill>
                  <a:schemeClr val="tx1"/>
                </a:solidFill>
              </a:rPr>
              <a:t>, jak również grup wycieczkowych. Dysponuje strzeżonym parkingiem. </a:t>
            </a:r>
          </a:p>
          <a:p>
            <a:r>
              <a:rPr lang="pl-PL" sz="1800" dirty="0">
                <a:solidFill>
                  <a:schemeClr val="tx1"/>
                </a:solidFill>
              </a:rPr>
              <a:t>Restauracja poleca wspaniałe domowe posiłki i profesjonalną obsługę. </a:t>
            </a:r>
          </a:p>
        </p:txBody>
      </p:sp>
      <p:pic>
        <p:nvPicPr>
          <p:cNvPr id="6" name="Obraz 5" descr="C:\Documents and Settings\MChicinska\Moje dokumenty\zdjecia  ośrodków\Gdansk zdjecia cd\P9061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410445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570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Hotel * Logos w Lublinie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781128"/>
          </a:xfrm>
        </p:spPr>
        <p:txBody>
          <a:bodyPr>
            <a:noAutofit/>
          </a:bodyPr>
          <a:lstStyle/>
          <a:p>
            <a:r>
              <a:rPr lang="pl-PL" sz="2000" dirty="0" smtClean="0">
                <a:ea typeface="Calibri"/>
                <a:cs typeface="Times New Roman"/>
              </a:rPr>
              <a:t>Idealne miejsce na organizację konferencji ze względu na nowocześnie urządzoną salę szkoleniową i doskonałą lokalizację. Obiekt położony w pobliżu Katolickiego Uniwersytetu Lubelskiego, Miasteczka Akademickiego oraz jednej z głównych ulic Lublina – Alei Racławickich. Istnieje od 1963 r. </a:t>
            </a:r>
          </a:p>
          <a:p>
            <a:r>
              <a:rPr lang="pl-PL" sz="2000" dirty="0" smtClean="0">
                <a:ea typeface="Calibri"/>
                <a:cs typeface="Times New Roman"/>
              </a:rPr>
              <a:t>Pracujący tu zespół to wyjątkowa grupa ludzi.</a:t>
            </a:r>
            <a:endParaRPr lang="pl-PL" sz="2000" dirty="0"/>
          </a:p>
        </p:txBody>
      </p:sp>
      <p:pic>
        <p:nvPicPr>
          <p:cNvPr id="4" name="Symbol zastępczy zawartości 4" descr="C:\Documents and Settings\MChicinska\Moje dokumenty\zdjecia  ośrodków\zdjecia 3\Lublin 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72816"/>
            <a:ext cx="3744416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929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HOTEL** Logos w Suwałkach</a:t>
            </a:r>
            <a:endParaRPr lang="pl-PL" sz="40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3682752" cy="4536504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None/>
            </a:pPr>
            <a:endParaRPr lang="pl-PL" sz="2400" b="1" dirty="0" smtClean="0">
              <a:solidFill>
                <a:schemeClr val="bg2"/>
              </a:solidFill>
              <a:latin typeface="Book Antiqua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7200" dirty="0">
                <a:ea typeface="Calibri"/>
                <a:cs typeface="Times New Roman"/>
              </a:rPr>
              <a:t>To idealne miejsce na organizację konferencji lub </a:t>
            </a:r>
            <a:r>
              <a:rPr lang="pl-PL" sz="7200" dirty="0" smtClean="0">
                <a:ea typeface="Calibri"/>
                <a:cs typeface="Times New Roman"/>
              </a:rPr>
              <a:t>szkolenia </a:t>
            </a:r>
            <a:r>
              <a:rPr lang="pl-PL" sz="7200" dirty="0">
                <a:ea typeface="Calibri"/>
                <a:cs typeface="Times New Roman"/>
              </a:rPr>
              <a:t>ze względu na nowocześnie urządzone sale konferencyjne i doskonałą </a:t>
            </a:r>
            <a:r>
              <a:rPr lang="pl-PL" sz="7200" dirty="0" smtClean="0">
                <a:ea typeface="Calibri"/>
                <a:cs typeface="Times New Roman"/>
              </a:rPr>
              <a:t>lokalizację </a:t>
            </a:r>
            <a:r>
              <a:rPr lang="pl-PL" sz="7200" dirty="0">
                <a:ea typeface="Calibri"/>
                <a:cs typeface="Times New Roman"/>
              </a:rPr>
              <a:t>w centrum miasta przy trasie Via </a:t>
            </a:r>
            <a:r>
              <a:rPr lang="pl-PL" sz="7200" dirty="0" err="1">
                <a:ea typeface="Calibri"/>
                <a:cs typeface="Times New Roman"/>
              </a:rPr>
              <a:t>Baltika</a:t>
            </a:r>
            <a:r>
              <a:rPr lang="pl-PL" sz="7200" dirty="0">
                <a:ea typeface="Calibri"/>
                <a:cs typeface="Times New Roman"/>
              </a:rPr>
              <a:t>. Hotel znajduje się w odległości </a:t>
            </a:r>
            <a:r>
              <a:rPr lang="pl-PL" sz="7200" dirty="0" smtClean="0">
                <a:ea typeface="Calibri"/>
                <a:cs typeface="Times New Roman"/>
              </a:rPr>
              <a:t>1000m </a:t>
            </a:r>
            <a:r>
              <a:rPr lang="pl-PL" sz="7200" dirty="0">
                <a:ea typeface="Calibri"/>
                <a:cs typeface="Times New Roman"/>
              </a:rPr>
              <a:t>od dworca PKS i </a:t>
            </a:r>
            <a:r>
              <a:rPr lang="pl-PL" sz="7200" dirty="0" smtClean="0">
                <a:ea typeface="Calibri"/>
                <a:cs typeface="Times New Roman"/>
              </a:rPr>
              <a:t>1200m </a:t>
            </a:r>
            <a:r>
              <a:rPr lang="pl-PL" sz="7200" dirty="0">
                <a:ea typeface="Calibri"/>
                <a:cs typeface="Times New Roman"/>
              </a:rPr>
              <a:t>od dworca PKP. Posiada </a:t>
            </a:r>
            <a:r>
              <a:rPr lang="pl-PL" sz="7200" dirty="0" smtClean="0">
                <a:ea typeface="Calibri"/>
                <a:cs typeface="Times New Roman"/>
              </a:rPr>
              <a:t>parking </a:t>
            </a:r>
            <a:r>
              <a:rPr lang="pl-PL" sz="7200" dirty="0">
                <a:ea typeface="Calibri"/>
                <a:cs typeface="Times New Roman"/>
              </a:rPr>
              <a:t>strzeżony. </a:t>
            </a:r>
            <a:endParaRPr lang="pl-PL" sz="7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7200" dirty="0" smtClean="0">
                <a:ea typeface="Calibri"/>
                <a:cs typeface="Times New Roman"/>
              </a:rPr>
              <a:t>Obiekt </a:t>
            </a:r>
            <a:r>
              <a:rPr lang="pl-PL" sz="7200" dirty="0">
                <a:ea typeface="Calibri"/>
                <a:cs typeface="Times New Roman"/>
              </a:rPr>
              <a:t>przystosowany jest do przyjmowania osób niepełnosprawnych. O</a:t>
            </a:r>
            <a:r>
              <a:rPr lang="pl-PL" sz="7200" dirty="0" smtClean="0">
                <a:ea typeface="Calibri"/>
                <a:cs typeface="Times New Roman"/>
              </a:rPr>
              <a:t>feruje </a:t>
            </a:r>
            <a:r>
              <a:rPr lang="pl-PL" sz="7200" dirty="0">
                <a:ea typeface="Calibri"/>
                <a:cs typeface="Times New Roman"/>
              </a:rPr>
              <a:t>najlepszą kuchnię, co zostało uhonorowane wpisem do Złotej Księgi </a:t>
            </a:r>
            <a:r>
              <a:rPr lang="pl-PL" sz="7200" dirty="0" smtClean="0">
                <a:ea typeface="Calibri"/>
                <a:cs typeface="Times New Roman"/>
              </a:rPr>
              <a:t>Gastronomii Polskiej.</a:t>
            </a:r>
            <a:endParaRPr lang="pl-PL" sz="72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Obraz 4" descr="C:\Documents and Settings\MChicinska\Moje dokumenty\zdjecia  ośrodków\Zdjęcia cd\wertyyu\zdjecia OUPiS\suwałki 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88840"/>
            <a:ext cx="3929633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08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HOTEL „</a:t>
            </a:r>
            <a:r>
              <a:rPr lang="pl-PL" sz="4000" i="1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Logos”</a:t>
            </a:r>
            <a:r>
              <a:rPr lang="pl-PL" sz="4000" dirty="0">
                <a:solidFill>
                  <a:schemeClr val="bg1"/>
                </a:solidFill>
                <a:latin typeface="Bodoni MT Condensed" panose="02070606080606020203" pitchFamily="18" charset="0"/>
              </a:rPr>
              <a:t> </a:t>
            </a:r>
            <a:r>
              <a:rPr lang="pl-PL" sz="4000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w Warszawie</a:t>
            </a:r>
            <a:endParaRPr lang="pl-PL" sz="40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4186808" cy="482453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7200" dirty="0">
                <a:ea typeface="Calibri"/>
                <a:cs typeface="Times New Roman"/>
              </a:rPr>
              <a:t>Hotel położony jest na lewym brzegu Wisły pomiędzy </a:t>
            </a:r>
            <a:r>
              <a:rPr lang="pl-PL" sz="7200" dirty="0" smtClean="0">
                <a:ea typeface="Calibri"/>
                <a:cs typeface="Times New Roman"/>
              </a:rPr>
              <a:t>mostem </a:t>
            </a:r>
            <a:r>
              <a:rPr lang="pl-PL" sz="7200" dirty="0">
                <a:ea typeface="Calibri"/>
                <a:cs typeface="Times New Roman"/>
              </a:rPr>
              <a:t>Świętokrzyskim </a:t>
            </a:r>
            <a:r>
              <a:rPr lang="pl-PL" sz="7200" dirty="0" smtClean="0">
                <a:ea typeface="Calibri"/>
                <a:cs typeface="Times New Roman"/>
              </a:rPr>
              <a:t>i </a:t>
            </a:r>
            <a:r>
              <a:rPr lang="pl-PL" sz="7200" dirty="0">
                <a:ea typeface="Calibri"/>
                <a:cs typeface="Times New Roman"/>
              </a:rPr>
              <a:t>mostem </a:t>
            </a:r>
            <a:r>
              <a:rPr lang="pl-PL" sz="7200" dirty="0" smtClean="0">
                <a:ea typeface="Calibri"/>
                <a:cs typeface="Times New Roman"/>
              </a:rPr>
              <a:t>Poniatowskiego </a:t>
            </a:r>
            <a:r>
              <a:rPr lang="pl-PL" sz="7200" dirty="0">
                <a:ea typeface="Calibri"/>
                <a:cs typeface="Times New Roman"/>
              </a:rPr>
              <a:t>w odległości 2 km od Dworca Centralnego. To dogodne położenie sprzyja </a:t>
            </a:r>
            <a:r>
              <a:rPr lang="pl-PL" sz="7200" dirty="0" smtClean="0">
                <a:ea typeface="Calibri"/>
                <a:cs typeface="Times New Roman"/>
              </a:rPr>
              <a:t>połączeniu </a:t>
            </a:r>
            <a:r>
              <a:rPr lang="pl-PL" sz="7200" dirty="0">
                <a:ea typeface="Calibri"/>
                <a:cs typeface="Times New Roman"/>
              </a:rPr>
              <a:t>pobytu z aktywnym zwiedzaniem stolicy. </a:t>
            </a:r>
            <a:endParaRPr lang="pl-PL" sz="7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7200" dirty="0" smtClean="0">
                <a:ea typeface="Calibri"/>
                <a:cs typeface="Times New Roman"/>
              </a:rPr>
              <a:t>W </a:t>
            </a:r>
            <a:r>
              <a:rPr lang="pl-PL" sz="7200" dirty="0">
                <a:ea typeface="Calibri"/>
                <a:cs typeface="Times New Roman"/>
              </a:rPr>
              <a:t>pobliżu </a:t>
            </a:r>
            <a:r>
              <a:rPr lang="pl-PL" sz="7200" dirty="0" smtClean="0">
                <a:ea typeface="Calibri"/>
                <a:cs typeface="Times New Roman"/>
              </a:rPr>
              <a:t>jest </a:t>
            </a:r>
            <a:r>
              <a:rPr lang="pl-PL" sz="7200" dirty="0">
                <a:ea typeface="Calibri"/>
                <a:cs typeface="Times New Roman"/>
              </a:rPr>
              <a:t>Teatr </a:t>
            </a:r>
            <a:r>
              <a:rPr lang="pl-PL" sz="7200" dirty="0" smtClean="0">
                <a:ea typeface="Calibri"/>
                <a:cs typeface="Times New Roman"/>
              </a:rPr>
              <a:t>Ateneum.               Blisko znajdują się: </a:t>
            </a:r>
            <a:r>
              <a:rPr lang="pl-PL" sz="7200" dirty="0">
                <a:ea typeface="Calibri"/>
                <a:cs typeface="Times New Roman"/>
              </a:rPr>
              <a:t>Stare </a:t>
            </a:r>
            <a:r>
              <a:rPr lang="pl-PL" sz="7200" dirty="0" smtClean="0">
                <a:ea typeface="Calibri"/>
                <a:cs typeface="Times New Roman"/>
              </a:rPr>
              <a:t>Miasto, Łazienki </a:t>
            </a:r>
            <a:r>
              <a:rPr lang="pl-PL" sz="7200" dirty="0">
                <a:ea typeface="Calibri"/>
                <a:cs typeface="Times New Roman"/>
              </a:rPr>
              <a:t>Królewskie, </a:t>
            </a:r>
            <a:r>
              <a:rPr lang="pl-PL" sz="7200" dirty="0" smtClean="0">
                <a:ea typeface="Calibri"/>
                <a:cs typeface="Times New Roman"/>
              </a:rPr>
              <a:t>Biblioteka Uniwersytetu Warszawskiego, CN „Kopernik”, nowa stacja metra</a:t>
            </a:r>
            <a:r>
              <a:rPr lang="pl-PL" sz="7200" dirty="0">
                <a:ea typeface="Calibri"/>
                <a:cs typeface="Times New Roman"/>
              </a:rPr>
              <a:t>, </a:t>
            </a:r>
            <a:r>
              <a:rPr lang="pl-PL" sz="7200" dirty="0" smtClean="0">
                <a:ea typeface="Calibri"/>
                <a:cs typeface="Times New Roman"/>
              </a:rPr>
              <a:t>pomnik warszawskiej </a:t>
            </a:r>
            <a:r>
              <a:rPr lang="pl-PL" sz="7200" dirty="0">
                <a:ea typeface="Calibri"/>
                <a:cs typeface="Times New Roman"/>
              </a:rPr>
              <a:t>Syrenki na </a:t>
            </a:r>
            <a:r>
              <a:rPr lang="pl-PL" sz="7200" dirty="0" smtClean="0">
                <a:ea typeface="Calibri"/>
                <a:cs typeface="Times New Roman"/>
              </a:rPr>
              <a:t>Powiślu.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7200" dirty="0">
                <a:ea typeface="Calibri"/>
                <a:cs typeface="Times New Roman"/>
              </a:rPr>
              <a:t>W</a:t>
            </a:r>
            <a:r>
              <a:rPr lang="pl-PL" sz="7200" dirty="0" smtClean="0">
                <a:ea typeface="Calibri"/>
                <a:cs typeface="Times New Roman"/>
              </a:rPr>
              <a:t>spaniała atmosfera, profesjonalna </a:t>
            </a:r>
            <a:r>
              <a:rPr lang="pl-PL" sz="7200" dirty="0">
                <a:ea typeface="Calibri"/>
                <a:cs typeface="Times New Roman"/>
              </a:rPr>
              <a:t>obsługa i smaczna kuchnia sprawią, że </a:t>
            </a:r>
            <a:r>
              <a:rPr lang="pl-PL" sz="7200" dirty="0" smtClean="0">
                <a:ea typeface="Calibri"/>
                <a:cs typeface="Times New Roman"/>
              </a:rPr>
              <a:t>każdy gość będzie chciał tu powrócić. </a:t>
            </a:r>
            <a:endParaRPr lang="pl-PL" sz="2400" b="1" dirty="0" smtClean="0">
              <a:solidFill>
                <a:schemeClr val="bg2"/>
              </a:solidFill>
              <a:latin typeface="Book Antiqua" pitchFamily="18" charset="0"/>
            </a:endParaRPr>
          </a:p>
        </p:txBody>
      </p:sp>
      <p:pic>
        <p:nvPicPr>
          <p:cNvPr id="5" name="Obraz 4" descr="C:\Documents and Settings\MChicinska\Moje dokumenty\zdjecia  ośrodków\Obraz 0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2816"/>
            <a:ext cx="4032448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27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pl-PL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Ośrodek Wypoczynkowy ZNP w Krynicy Zdrój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pl-PL" sz="2000" b="1" dirty="0" smtClean="0">
              <a:solidFill>
                <a:srgbClr val="990000"/>
              </a:solidFill>
              <a:latin typeface="Book Antiqua" pitchFamily="18" charset="0"/>
            </a:endParaRPr>
          </a:p>
          <a:p>
            <a:pPr eaLnBrk="1" hangingPunct="1"/>
            <a:endParaRPr lang="pl-PL" sz="2000" b="1" dirty="0" smtClean="0">
              <a:solidFill>
                <a:srgbClr val="990000"/>
              </a:solidFill>
              <a:latin typeface="Book Antiqua" pitchFamily="18" charset="0"/>
            </a:endParaRPr>
          </a:p>
          <a:p>
            <a:r>
              <a:rPr lang="pl-PL" sz="7600" dirty="0" smtClean="0"/>
              <a:t>Miejscowość uzdrowiskowa swoją sławę zawdzięcza znakomitym wodom leczniczym. Szczególną atrakcję stanowi najnowocześniejsza w Polsce kolejka gondolowa na Jaworzynę Krynicką. </a:t>
            </a:r>
          </a:p>
          <a:p>
            <a:r>
              <a:rPr lang="pl-PL" sz="7600" dirty="0" smtClean="0"/>
              <a:t>Ośrodek zlokalizowany w dwóch przepięknych willach - „</a:t>
            </a:r>
            <a:r>
              <a:rPr lang="pl-PL" sz="7600" dirty="0"/>
              <a:t>Huzarze” i „</a:t>
            </a:r>
            <a:r>
              <a:rPr lang="pl-PL" sz="7600" dirty="0" smtClean="0"/>
              <a:t>Relaksie” położonych u podnóża Góry Parkowej.</a:t>
            </a:r>
          </a:p>
          <a:p>
            <a:r>
              <a:rPr lang="pl-PL" sz="7600" dirty="0" smtClean="0"/>
              <a:t>Dom Wypoczynkowy „Relaks” chętnie przyjmuje gości z pupilami (pieskami). </a:t>
            </a:r>
          </a:p>
          <a:p>
            <a:r>
              <a:rPr lang="pl-PL" sz="7600" dirty="0" smtClean="0"/>
              <a:t>DW „Huzar” daje możliwość zorganizowania elitarnych spotkań. Ośrodek oferuje pokoje urządzone w niepowtarzalnym stylu i doskonałą kuchnię.</a:t>
            </a:r>
            <a:endParaRPr lang="pl-PL" sz="7600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52120" y="6381328"/>
            <a:ext cx="864096" cy="244946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pl-PL" sz="2400" b="1" dirty="0" smtClean="0">
                <a:solidFill>
                  <a:srgbClr val="990000"/>
                </a:solidFill>
                <a:latin typeface="Book Antiqua" pitchFamily="18" charset="0"/>
              </a:rPr>
              <a:t> </a:t>
            </a:r>
            <a:br>
              <a:rPr lang="pl-PL" sz="2400" b="1" dirty="0" smtClean="0">
                <a:solidFill>
                  <a:srgbClr val="990000"/>
                </a:solidFill>
                <a:latin typeface="Book Antiqua" pitchFamily="18" charset="0"/>
              </a:rPr>
            </a:br>
            <a:r>
              <a:rPr lang="pl-PL" sz="2400" b="1" dirty="0" smtClean="0">
                <a:solidFill>
                  <a:srgbClr val="990000"/>
                </a:solidFill>
                <a:latin typeface="Book Antiqua" pitchFamily="18" charset="0"/>
              </a:rPr>
              <a:t>       </a:t>
            </a:r>
          </a:p>
        </p:txBody>
      </p:sp>
      <p:pic>
        <p:nvPicPr>
          <p:cNvPr id="6" name="Symbol zastępczy zawartości 4" descr="Krynica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772816"/>
            <a:ext cx="4464496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329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Związek Nauczycielstwa Polskiego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1411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Organizuje </a:t>
            </a:r>
            <a:r>
              <a:rPr lang="pl-PL" dirty="0"/>
              <a:t>imprezy sportowe, turystyczne i </a:t>
            </a:r>
            <a:r>
              <a:rPr lang="pl-PL" dirty="0" smtClean="0"/>
              <a:t>kulturalne</a:t>
            </a:r>
          </a:p>
          <a:p>
            <a:pPr>
              <a:lnSpc>
                <a:spcPct val="150000"/>
              </a:lnSpc>
            </a:pPr>
            <a:r>
              <a:rPr lang="pl-PL" dirty="0"/>
              <a:t>Prowadzi </a:t>
            </a:r>
            <a:r>
              <a:rPr lang="pl-PL" dirty="0" smtClean="0"/>
              <a:t>działalność </a:t>
            </a:r>
            <a:r>
              <a:rPr lang="pl-PL" dirty="0"/>
              <a:t>wydawniczą i szkoleniową</a:t>
            </a:r>
          </a:p>
          <a:p>
            <a:pPr>
              <a:lnSpc>
                <a:spcPct val="150000"/>
              </a:lnSpc>
            </a:pPr>
            <a:r>
              <a:rPr lang="pl-PL" dirty="0"/>
              <a:t>Udziela porad prawnych</a:t>
            </a:r>
          </a:p>
          <a:p>
            <a:endParaRPr lang="pl-PL" dirty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22" y="116632"/>
            <a:ext cx="82359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Dom Wypoczynkowy „Świteź” w Szklarskiej Porębie</a:t>
            </a:r>
            <a:endParaRPr lang="pl-PL" sz="4000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3970784" cy="428133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3800" dirty="0">
                <a:ea typeface="Calibri"/>
                <a:cs typeface="Times New Roman"/>
              </a:rPr>
              <a:t>Wielkim atutem Ośrodka jest jego położenie blisko centrum, z dala </a:t>
            </a:r>
            <a:r>
              <a:rPr lang="pl-PL" sz="3800" dirty="0" smtClean="0">
                <a:ea typeface="Calibri"/>
                <a:cs typeface="Times New Roman"/>
              </a:rPr>
              <a:t>od zgiełku, </a:t>
            </a:r>
            <a:r>
              <a:rPr lang="pl-PL" sz="3800" dirty="0">
                <a:ea typeface="Calibri"/>
                <a:cs typeface="Times New Roman"/>
              </a:rPr>
              <a:t>800 m od wyciągu krzesełkowego na Szrenicę. Budynek </a:t>
            </a:r>
            <a:r>
              <a:rPr lang="pl-PL" sz="3800" dirty="0" smtClean="0">
                <a:ea typeface="Calibri"/>
                <a:cs typeface="Times New Roman"/>
              </a:rPr>
              <a:t>okazały i zadbany. DW „Świteź” oferuje </a:t>
            </a:r>
            <a:r>
              <a:rPr lang="pl-PL" sz="3800" dirty="0">
                <a:ea typeface="Calibri"/>
                <a:cs typeface="Times New Roman"/>
              </a:rPr>
              <a:t>doskonałe wyżywienie i to w ilościach, które zaspokoją najbardziej </a:t>
            </a:r>
            <a:r>
              <a:rPr lang="pl-PL" sz="3800" dirty="0" smtClean="0">
                <a:ea typeface="Calibri"/>
                <a:cs typeface="Times New Roman"/>
              </a:rPr>
              <a:t>wymagających </a:t>
            </a:r>
            <a:r>
              <a:rPr lang="pl-PL" sz="3800" dirty="0">
                <a:ea typeface="Calibri"/>
                <a:cs typeface="Times New Roman"/>
              </a:rPr>
              <a:t>klientów. </a:t>
            </a:r>
            <a:endParaRPr lang="pl-PL" sz="38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3800" dirty="0" smtClean="0">
                <a:ea typeface="Calibri"/>
                <a:cs typeface="Times New Roman"/>
              </a:rPr>
              <a:t>Dbałość </a:t>
            </a:r>
            <a:r>
              <a:rPr lang="pl-PL" sz="3800" dirty="0">
                <a:ea typeface="Calibri"/>
                <a:cs typeface="Times New Roman"/>
              </a:rPr>
              <a:t>o każdego </a:t>
            </a:r>
            <a:r>
              <a:rPr lang="pl-PL" sz="3800" dirty="0" smtClean="0">
                <a:ea typeface="Calibri"/>
                <a:cs typeface="Times New Roman"/>
              </a:rPr>
              <a:t>gościa, </a:t>
            </a:r>
            <a:r>
              <a:rPr lang="pl-PL" sz="3800" dirty="0">
                <a:ea typeface="Calibri"/>
                <a:cs typeface="Times New Roman"/>
              </a:rPr>
              <a:t>gwarantuje sukces organizacyjny każdego spotkania biznesowego lub szkoleniowego. </a:t>
            </a:r>
            <a:endParaRPr lang="pl-PL" sz="38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3800" dirty="0" smtClean="0">
                <a:ea typeface="Calibri"/>
                <a:cs typeface="Times New Roman"/>
              </a:rPr>
              <a:t>Ceny </a:t>
            </a:r>
            <a:r>
              <a:rPr lang="pl-PL" sz="3800" dirty="0">
                <a:ea typeface="Calibri"/>
                <a:cs typeface="Times New Roman"/>
              </a:rPr>
              <a:t>nie są wygórowane. </a:t>
            </a:r>
          </a:p>
          <a:p>
            <a:endParaRPr lang="pl-PL" dirty="0">
              <a:latin typeface="Book Antiqua" panose="02040602050305030304" pitchFamily="18" charset="0"/>
            </a:endParaRPr>
          </a:p>
        </p:txBody>
      </p:sp>
      <p:pic>
        <p:nvPicPr>
          <p:cNvPr id="7" name="Obraz 6" descr="C:\Documents and Settings\MChicinska\Moje dokumenty\zdjecia  ośrodków\Zdjęcia cd\P42701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4104456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11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2880"/>
            <a:ext cx="8712968" cy="1111664"/>
          </a:xfrm>
        </p:spPr>
        <p:txBody>
          <a:bodyPr>
            <a:noAutofit/>
          </a:bodyPr>
          <a:lstStyle/>
          <a:p>
            <a:r>
              <a:rPr lang="pl-PL" sz="4000" dirty="0" smtClean="0"/>
              <a:t>Dom Wypoczynkowy „Nauczyciel” w Ustroniu Jaszowcu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4258816" cy="4281339"/>
          </a:xfrm>
        </p:spPr>
        <p:txBody>
          <a:bodyPr>
            <a:noAutofit/>
          </a:bodyPr>
          <a:lstStyle/>
          <a:p>
            <a:r>
              <a:rPr lang="pl-PL" sz="1900" dirty="0" smtClean="0"/>
              <a:t>DW ZNP „Nauczyciel” mieści się w jednopiętrowym budynku o charakterze pawilonowym. Posiada 120 miejsc w pokojach jednoosobowych, dwuosobowych. Część pokoi wyposażona jest w pełny węzeł sanitarny. Wszystkie pokoje mają okna wychodzące na stronę południową z widokiem na Czantorię i Palenicę. </a:t>
            </a:r>
          </a:p>
          <a:p>
            <a:r>
              <a:rPr lang="pl-PL" sz="1900" dirty="0" smtClean="0"/>
              <a:t>Zapewnia miły i atrakcyjny wypoczynek oraz domowe i regionalne posiłki, dostosowane do nawyków żywieniowych gości. </a:t>
            </a:r>
          </a:p>
        </p:txBody>
      </p:sp>
      <p:pic>
        <p:nvPicPr>
          <p:cNvPr id="12290" name="Picture 2" descr="http://oupis.pl/wp-content/uploads/2011/08/Ustroń-Jaszowiec1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88840"/>
            <a:ext cx="3816424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8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2880"/>
            <a:ext cx="8507288" cy="1229896"/>
          </a:xfrm>
        </p:spPr>
        <p:txBody>
          <a:bodyPr>
            <a:noAutofit/>
          </a:bodyPr>
          <a:lstStyle/>
          <a:p>
            <a:r>
              <a:rPr lang="pl-PL" sz="3600" dirty="0" smtClean="0"/>
              <a:t>Sezonowy Ośrodek Wypoczynkowy „Belferek” w Sielpi </a:t>
            </a:r>
            <a:br>
              <a:rPr lang="pl-PL" sz="3600" dirty="0" smtClean="0"/>
            </a:br>
            <a:r>
              <a:rPr lang="pl-PL" sz="3600" dirty="0" smtClean="0"/>
              <a:t>koło Końskich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16832"/>
            <a:ext cx="3826768" cy="4464496"/>
          </a:xfrm>
        </p:spPr>
        <p:txBody>
          <a:bodyPr>
            <a:noAutofit/>
          </a:bodyPr>
          <a:lstStyle/>
          <a:p>
            <a:r>
              <a:rPr lang="pl-PL" sz="1800" dirty="0" smtClean="0"/>
              <a:t>OW „Belferek” położony jest przy ul. Spacerowej – głównym deptaku Sielpi, w bezpośrednim sąsiedztwie zalewu,</a:t>
            </a:r>
            <a:br>
              <a:rPr lang="pl-PL" sz="1800" dirty="0" smtClean="0"/>
            </a:br>
            <a:r>
              <a:rPr lang="pl-PL" sz="1800" dirty="0" smtClean="0"/>
              <a:t>w pobliżu centrum handlowo – gastronomicznego.</a:t>
            </a:r>
          </a:p>
          <a:p>
            <a:r>
              <a:rPr lang="pl-PL" sz="1800" dirty="0" smtClean="0"/>
              <a:t>Ośrodek dysponuje 50 miejscami noclegowymi w pokojach 2 -, 3 -osobowych z tarasami w 5 murowanych pawilonach. Większość pokoi posiada pełny węzeł sanitarny. Istnieje możliwość zaparkowania na terenie Ośrodka.</a:t>
            </a:r>
          </a:p>
          <a:p>
            <a:endParaRPr lang="pl-PL" sz="1800" dirty="0"/>
          </a:p>
        </p:txBody>
      </p:sp>
      <p:pic>
        <p:nvPicPr>
          <p:cNvPr id="11266" name="Picture 2" descr="http://oupis.pl/wp-content/uploads/2011/08/Dom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4176464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206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79512" y="182880"/>
            <a:ext cx="8784976" cy="1111664"/>
          </a:xfrm>
        </p:spPr>
        <p:txBody>
          <a:bodyPr>
            <a:noAutofit/>
          </a:bodyPr>
          <a:lstStyle/>
          <a:p>
            <a:r>
              <a:rPr lang="pl-PL" sz="4000" dirty="0" smtClean="0"/>
              <a:t>Ośrodek Leczniczo – Wypoczynkowy „Delfin” w Ustce</a:t>
            </a:r>
            <a:endParaRPr lang="pl-PL" sz="4000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4114800" cy="44253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100" dirty="0" smtClean="0">
                <a:ea typeface="Calibri"/>
                <a:cs typeface="Times New Roman"/>
              </a:rPr>
              <a:t>Zabytkowy dworek </a:t>
            </a:r>
            <a:r>
              <a:rPr lang="pl-PL" sz="2100" dirty="0">
                <a:ea typeface="Calibri"/>
                <a:cs typeface="Times New Roman"/>
              </a:rPr>
              <a:t>na terenie parku w odległości 150 m od </a:t>
            </a:r>
            <a:r>
              <a:rPr lang="pl-PL" sz="2100" dirty="0" smtClean="0">
                <a:ea typeface="Calibri"/>
                <a:cs typeface="Times New Roman"/>
              </a:rPr>
              <a:t>morza                       </a:t>
            </a:r>
            <a:r>
              <a:rPr lang="pl-PL" sz="2100" dirty="0">
                <a:ea typeface="Calibri"/>
                <a:cs typeface="Times New Roman"/>
              </a:rPr>
              <a:t>i lasów sosnowych. </a:t>
            </a:r>
            <a:endParaRPr lang="pl-PL" sz="2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100" dirty="0" smtClean="0">
                <a:ea typeface="Calibri"/>
                <a:cs typeface="Times New Roman"/>
              </a:rPr>
              <a:t>Na </a:t>
            </a:r>
            <a:r>
              <a:rPr lang="pl-PL" sz="2100" dirty="0">
                <a:ea typeface="Calibri"/>
                <a:cs typeface="Times New Roman"/>
              </a:rPr>
              <a:t>terenie ośrodka mieści się gabinet zabiegowy świadczący usługi </a:t>
            </a:r>
            <a:r>
              <a:rPr lang="pl-PL" sz="2100" dirty="0" smtClean="0">
                <a:ea typeface="Calibri"/>
                <a:cs typeface="Times New Roman"/>
              </a:rPr>
              <a:t>rehabilitacyjne (np</a:t>
            </a:r>
            <a:r>
              <a:rPr lang="pl-PL" sz="2100" dirty="0">
                <a:ea typeface="Calibri"/>
                <a:cs typeface="Times New Roman"/>
              </a:rPr>
              <a:t>. masaż suchy, akupresura stóp, masaż </a:t>
            </a:r>
            <a:r>
              <a:rPr lang="pl-PL" sz="2100" dirty="0" smtClean="0">
                <a:ea typeface="Calibri"/>
                <a:cs typeface="Times New Roman"/>
              </a:rPr>
              <a:t>rehabilitacyjny). Jest także miejsce </a:t>
            </a:r>
            <a:r>
              <a:rPr lang="pl-PL" sz="2100" dirty="0">
                <a:ea typeface="Calibri"/>
                <a:cs typeface="Times New Roman"/>
              </a:rPr>
              <a:t>na ognisko </a:t>
            </a:r>
            <a:r>
              <a:rPr lang="pl-PL" sz="2100" dirty="0" smtClean="0">
                <a:ea typeface="Calibri"/>
                <a:cs typeface="Times New Roman"/>
              </a:rPr>
              <a:t>i </a:t>
            </a:r>
            <a:r>
              <a:rPr lang="pl-PL" sz="2100" dirty="0">
                <a:ea typeface="Calibri"/>
                <a:cs typeface="Times New Roman"/>
              </a:rPr>
              <a:t>grill</a:t>
            </a:r>
            <a:r>
              <a:rPr lang="pl-PL" sz="2100" dirty="0" smtClean="0"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100" dirty="0" smtClean="0">
                <a:ea typeface="Calibri"/>
                <a:cs typeface="Times New Roman"/>
              </a:rPr>
              <a:t>Wieczorem </a:t>
            </a:r>
            <a:r>
              <a:rPr lang="pl-PL" sz="2100" dirty="0">
                <a:ea typeface="Calibri"/>
                <a:cs typeface="Times New Roman"/>
              </a:rPr>
              <a:t>przy barze w Sali Kominkowej można </a:t>
            </a:r>
            <a:r>
              <a:rPr lang="pl-PL" sz="2100" dirty="0" smtClean="0">
                <a:ea typeface="Calibri"/>
                <a:cs typeface="Times New Roman"/>
              </a:rPr>
              <a:t>zorganizować np. spotkanie integracyjne. </a:t>
            </a:r>
            <a:endParaRPr lang="pl-PL" dirty="0">
              <a:latin typeface="Book Antiqua" panose="02040602050305030304" pitchFamily="18" charset="0"/>
            </a:endParaRPr>
          </a:p>
        </p:txBody>
      </p:sp>
      <p:pic>
        <p:nvPicPr>
          <p:cNvPr id="7" name="Symbol zastępczy zawartości 3" descr="ustka 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6768" y="1772816"/>
            <a:ext cx="432025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58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Dom Nauczyciela „Kropeczka” w Gdyni 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276873"/>
            <a:ext cx="3816424" cy="3888431"/>
          </a:xfrm>
        </p:spPr>
        <p:txBody>
          <a:bodyPr>
            <a:noAutofit/>
          </a:bodyPr>
          <a:lstStyle/>
          <a:p>
            <a:r>
              <a:rPr lang="pl-PL" sz="2000" dirty="0" smtClean="0"/>
              <a:t>Niewątpliwym atutem obiektu jest jego lokalizacja. Jest to doskonałe miejsce dla miłośników wygrzewania się na plaży oddalonej zaledwie o 200 metrów.</a:t>
            </a:r>
          </a:p>
          <a:p>
            <a:r>
              <a:rPr lang="pl-PL" sz="2000" dirty="0" smtClean="0"/>
              <a:t>Dom nauczyciela organizuje wesela, przyjęcia okolicznościowe i kameralne.</a:t>
            </a:r>
            <a:endParaRPr lang="pl-PL" sz="2000" dirty="0"/>
          </a:p>
        </p:txBody>
      </p:sp>
      <p:pic>
        <p:nvPicPr>
          <p:cNvPr id="7" name="Symbol zastępczy zawartości 6" descr="gdyni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276872"/>
            <a:ext cx="4032448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626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Dom Nauczyciela w Hajnówce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988839"/>
            <a:ext cx="4330824" cy="41764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sz="1800" b="1" dirty="0" smtClean="0"/>
          </a:p>
          <a:p>
            <a:r>
              <a:rPr lang="pl-PL" sz="8000" dirty="0"/>
              <a:t>Dom Nauczyciela położony jest w centrum miasta przy trasie wiodącej do Puszczy. Teren przy budynku jest </a:t>
            </a:r>
            <a:r>
              <a:rPr lang="pl-PL" sz="8000" dirty="0" smtClean="0"/>
              <a:t>ogrodzony, można parkować </a:t>
            </a:r>
            <a:r>
              <a:rPr lang="pl-PL" sz="8000" dirty="0"/>
              <a:t>samochody. Obok znajduje się apteka, poczta, restauracje, sieć sklepów</a:t>
            </a:r>
            <a:r>
              <a:rPr lang="pl-PL" sz="8000" dirty="0" smtClean="0"/>
              <a:t>.</a:t>
            </a:r>
            <a:endParaRPr lang="pl-PL" sz="8000" dirty="0"/>
          </a:p>
          <a:p>
            <a:r>
              <a:rPr lang="pl-PL" sz="8000" dirty="0"/>
              <a:t>Obiekt posiada 40 miejsc hotelowych 1-, 2-, 3-osobowych, większość pokoi z umywalkami. Wspólne prysznice i WC. </a:t>
            </a:r>
            <a:endParaRPr lang="pl-PL" sz="8000" dirty="0" smtClean="0"/>
          </a:p>
          <a:p>
            <a:r>
              <a:rPr lang="pl-PL" sz="8000" dirty="0" smtClean="0"/>
              <a:t>W </a:t>
            </a:r>
            <a:r>
              <a:rPr lang="pl-PL" sz="8000" dirty="0"/>
              <a:t>budynku znajduje się stylowa sala klubowa, w której można zorganizować </a:t>
            </a:r>
            <a:r>
              <a:rPr lang="pl-PL" sz="8000" dirty="0" smtClean="0"/>
              <a:t>szkolenie.</a:t>
            </a:r>
            <a:endParaRPr lang="pl-PL" sz="8000" dirty="0"/>
          </a:p>
        </p:txBody>
      </p:sp>
      <p:pic>
        <p:nvPicPr>
          <p:cNvPr id="6146" name="Picture 2" descr="http://oupis.pl/wp-content/uploads/2011/08/Dom-Nauczyci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7374"/>
            <a:ext cx="3960440" cy="4277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875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Dom Nauczyciela w Sopocie</a:t>
            </a:r>
            <a:endParaRPr lang="pl-PL" sz="4000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16832"/>
            <a:ext cx="4042792" cy="4392488"/>
          </a:xfrm>
        </p:spPr>
        <p:txBody>
          <a:bodyPr>
            <a:noAutofit/>
          </a:bodyPr>
          <a:lstStyle/>
          <a:p>
            <a:r>
              <a:rPr lang="pl-PL" sz="2000" dirty="0">
                <a:ea typeface="Calibri"/>
                <a:cs typeface="Times New Roman"/>
              </a:rPr>
              <a:t>Dom Nauczyciela ZNP położony </a:t>
            </a:r>
            <a:r>
              <a:rPr lang="pl-PL" sz="2000" dirty="0" smtClean="0">
                <a:ea typeface="Calibri"/>
                <a:cs typeface="Times New Roman"/>
              </a:rPr>
              <a:t>jest w dogodnym </a:t>
            </a:r>
            <a:r>
              <a:rPr lang="pl-PL" sz="2000" dirty="0">
                <a:ea typeface="Calibri"/>
                <a:cs typeface="Times New Roman"/>
              </a:rPr>
              <a:t>miejscu ok. 300 m od dworca kolejowego Sopot Główny. </a:t>
            </a:r>
            <a:r>
              <a:rPr lang="pl-PL" sz="2000" dirty="0" smtClean="0">
                <a:ea typeface="Calibri"/>
                <a:cs typeface="Times New Roman"/>
              </a:rPr>
              <a:t>Jest chętnie odwiedzany </a:t>
            </a:r>
            <a:r>
              <a:rPr lang="pl-PL" sz="2000" dirty="0">
                <a:ea typeface="Calibri"/>
                <a:cs typeface="Times New Roman"/>
              </a:rPr>
              <a:t>przez grupy turystyczne i gości indywidualnych z </a:t>
            </a:r>
            <a:r>
              <a:rPr lang="pl-PL" sz="2000" dirty="0" smtClean="0">
                <a:ea typeface="Calibri"/>
                <a:cs typeface="Times New Roman"/>
              </a:rPr>
              <a:t>kraju                          i </a:t>
            </a:r>
            <a:r>
              <a:rPr lang="pl-PL" sz="2000" dirty="0">
                <a:ea typeface="Calibri"/>
                <a:cs typeface="Times New Roman"/>
              </a:rPr>
              <a:t>zagranicy. </a:t>
            </a:r>
            <a:endParaRPr lang="pl-PL" sz="2000" dirty="0" smtClean="0">
              <a:ea typeface="Calibri"/>
              <a:cs typeface="Times New Roman"/>
            </a:endParaRPr>
          </a:p>
          <a:p>
            <a:r>
              <a:rPr lang="pl-PL" sz="2000" dirty="0" smtClean="0">
                <a:ea typeface="Calibri"/>
                <a:cs typeface="Times New Roman"/>
              </a:rPr>
              <a:t>Restauracja </a:t>
            </a:r>
            <a:r>
              <a:rPr lang="pl-PL" sz="2000" dirty="0">
                <a:ea typeface="Calibri"/>
                <a:cs typeface="Times New Roman"/>
              </a:rPr>
              <a:t>składa się z sali konsumpcyjnej </a:t>
            </a:r>
            <a:r>
              <a:rPr lang="pl-PL" sz="2000" dirty="0" smtClean="0">
                <a:ea typeface="Calibri"/>
                <a:cs typeface="Times New Roman"/>
              </a:rPr>
              <a:t>i </a:t>
            </a:r>
            <a:r>
              <a:rPr lang="pl-PL" sz="2000" dirty="0">
                <a:ea typeface="Calibri"/>
                <a:cs typeface="Times New Roman"/>
              </a:rPr>
              <a:t>bankietowej, które mogą pomieścić 60 osób. Kuchnia słynie z bardzo dobrych dań </a:t>
            </a:r>
            <a:r>
              <a:rPr lang="pl-PL" sz="2000" dirty="0" smtClean="0">
                <a:ea typeface="Calibri"/>
                <a:cs typeface="Times New Roman"/>
              </a:rPr>
              <a:t>w </a:t>
            </a:r>
            <a:r>
              <a:rPr lang="pl-PL" sz="2000" dirty="0">
                <a:ea typeface="Calibri"/>
                <a:cs typeface="Times New Roman"/>
              </a:rPr>
              <a:t>przystępnej cenie. </a:t>
            </a:r>
            <a:endParaRPr lang="pl-PL" sz="2000" dirty="0"/>
          </a:p>
        </p:txBody>
      </p:sp>
      <p:pic>
        <p:nvPicPr>
          <p:cNvPr id="5" name="Symbol zastępczy zawartości 4" descr="C:\Documents and Settings\MChicinska\Moje dokumenty\zdjecia  ośrodków\zdjęcia Sopot\sopot_znp0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396044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70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Nauczycielskie Centrum Wypoczynkowo-Rehabilitacyjne </a:t>
            </a:r>
            <a:b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</a:br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w Zakopanem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3826768" cy="4248472"/>
          </a:xfrm>
        </p:spPr>
        <p:txBody>
          <a:bodyPr>
            <a:normAutofit fontScale="77500" lnSpcReduction="20000"/>
          </a:bodyPr>
          <a:lstStyle/>
          <a:p>
            <a:r>
              <a:rPr lang="pl-PL" sz="2600" dirty="0" smtClean="0"/>
              <a:t>Ośrodek usytuowany na stoku Gubałówki w dużym modrzewiowym parku w niewielkiej odległości od wyciągu narciarskiego na </a:t>
            </a:r>
            <a:r>
              <a:rPr lang="pl-PL" sz="2600" dirty="0" err="1" smtClean="0"/>
              <a:t>Kotelnicy</a:t>
            </a:r>
            <a:r>
              <a:rPr lang="pl-PL" sz="2600" dirty="0" smtClean="0"/>
              <a:t>. Ze słonecznego tarasu, który znajduje się  w Ośrodku, rozpościera się wyjątkowa panorama Tatr. To idealne miejsce na odpoczynek.</a:t>
            </a:r>
          </a:p>
          <a:p>
            <a:r>
              <a:rPr lang="pl-PL" sz="2600" dirty="0" smtClean="0"/>
              <a:t>Piękna lokalizacja, duża baza noclegowa, wyśmienita kuchnia to gwarancja udanych spotkań integracyjnych, konferencji i narad</a:t>
            </a:r>
            <a:r>
              <a:rPr lang="pl-PL" dirty="0" smtClean="0">
                <a:solidFill>
                  <a:srgbClr val="670F0D"/>
                </a:solidFill>
              </a:rPr>
              <a:t>.</a:t>
            </a:r>
          </a:p>
          <a:p>
            <a:endParaRPr lang="pl-PL" dirty="0"/>
          </a:p>
        </p:txBody>
      </p:sp>
      <p:pic>
        <p:nvPicPr>
          <p:cNvPr id="4" name="Obraz 3" descr="C:\Documents and Settings\MChicinska\Moje dokumenty\zdjecia  ośrodków\Zdjęcia cd\NCWR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3960440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179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Dom Nauczyciela we Wrocławiu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060848"/>
            <a:ext cx="3816424" cy="4093915"/>
          </a:xfrm>
        </p:spPr>
        <p:txBody>
          <a:bodyPr>
            <a:normAutofit/>
          </a:bodyPr>
          <a:lstStyle/>
          <a:p>
            <a:r>
              <a:rPr lang="pl-PL" sz="2000" dirty="0" smtClean="0"/>
              <a:t>Obiekt usytuowany jest w centrum miasta w pobliżu zabytkowego mostu Grunwaldzkiego. </a:t>
            </a:r>
          </a:p>
          <a:p>
            <a:r>
              <a:rPr lang="pl-PL" sz="2000" dirty="0" smtClean="0"/>
              <a:t>Ośrodek posiada                      bazę hotelową z 40 miejscami noclegowymi. </a:t>
            </a:r>
            <a:endParaRPr lang="pl-PL" sz="2000" dirty="0"/>
          </a:p>
        </p:txBody>
      </p:sp>
      <p:pic>
        <p:nvPicPr>
          <p:cNvPr id="3074" name="Picture 2" descr="http://oupis.pl/wp-content/uploads/2011/08/P1230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060848"/>
            <a:ext cx="4392488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777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000" dirty="0"/>
              <a:t>Oferta Nauczycielskiej Agencji Ubezpieczeniowej</a:t>
            </a:r>
            <a:br>
              <a:rPr lang="pl-PL" sz="4000" dirty="0"/>
            </a:br>
            <a:r>
              <a:rPr lang="pl-PL" sz="4000" dirty="0"/>
              <a:t>dla członków ZNP </a:t>
            </a: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0" y="6786000"/>
            <a:ext cx="9144000" cy="144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2699792" y="157004"/>
            <a:ext cx="3725610" cy="2407900"/>
            <a:chOff x="2862614" y="332656"/>
            <a:chExt cx="3418772" cy="2593466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614" y="332656"/>
              <a:ext cx="3418772" cy="2593466"/>
            </a:xfrm>
            <a:prstGeom prst="rect">
              <a:avLst/>
            </a:prstGeom>
          </p:spPr>
        </p:pic>
        <p:pic>
          <p:nvPicPr>
            <p:cNvPr id="8" name="Obraz 7" descr="DiamentForbes2014_M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13508" y="620688"/>
              <a:ext cx="667878" cy="552345"/>
            </a:xfrm>
            <a:prstGeom prst="rect">
              <a:avLst/>
            </a:prstGeom>
          </p:spPr>
        </p:pic>
      </p:grpSp>
      <p:sp>
        <p:nvSpPr>
          <p:cNvPr id="9" name="pole tekstowe 8"/>
          <p:cNvSpPr txBox="1"/>
          <p:nvPr/>
        </p:nvSpPr>
        <p:spPr>
          <a:xfrm>
            <a:off x="0" y="-7460"/>
            <a:ext cx="9144000" cy="144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01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Związek Nauczycielstwa Polskiego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1411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Dysponuje </a:t>
            </a:r>
            <a:r>
              <a:rPr lang="pl-PL" dirty="0"/>
              <a:t>bazą </a:t>
            </a:r>
            <a:r>
              <a:rPr lang="pl-PL" dirty="0" smtClean="0"/>
              <a:t>noclegową</a:t>
            </a:r>
            <a:r>
              <a:rPr lang="pl-PL" dirty="0"/>
              <a:t> </a:t>
            </a:r>
            <a:r>
              <a:rPr lang="pl-PL" dirty="0" smtClean="0"/>
              <a:t>na terenie całego kraju</a:t>
            </a:r>
          </a:p>
          <a:p>
            <a:pPr>
              <a:lnSpc>
                <a:spcPct val="150000"/>
              </a:lnSpc>
            </a:pPr>
            <a:r>
              <a:rPr lang="pl-PL" dirty="0"/>
              <a:t>Oferuje swoim członkom dodatkowy pakiet usług ubezpieczeniowych, </a:t>
            </a:r>
            <a:r>
              <a:rPr lang="pl-PL" dirty="0" smtClean="0"/>
              <a:t>rehabilitacyjnych i turystycznych</a:t>
            </a:r>
          </a:p>
          <a:p>
            <a:pPr>
              <a:lnSpc>
                <a:spcPct val="150000"/>
              </a:lnSpc>
            </a:pPr>
            <a:r>
              <a:rPr lang="pl-PL" dirty="0"/>
              <a:t>P</a:t>
            </a:r>
            <a:r>
              <a:rPr lang="pl-PL" dirty="0" smtClean="0"/>
              <a:t>rowadzi sanatoria, szkoły, domy nauczyciela, hotele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Jest założycielem agendy gospodarczej </a:t>
            </a:r>
            <a:r>
              <a:rPr lang="pl-PL" dirty="0" err="1" smtClean="0"/>
              <a:t>OUPiS</a:t>
            </a:r>
            <a:r>
              <a:rPr lang="pl-PL" dirty="0" smtClean="0"/>
              <a:t>, biura turystyki Logos Tour; </a:t>
            </a:r>
            <a:r>
              <a:rPr lang="pl-PL" dirty="0"/>
              <a:t>Wydawnictwa Pedagogicznego i Wydawnictwa „Głos </a:t>
            </a:r>
            <a:r>
              <a:rPr lang="pl-PL" dirty="0" smtClean="0"/>
              <a:t>Nauczycielski”; agencji </a:t>
            </a:r>
            <a:r>
              <a:rPr lang="pl-PL" dirty="0"/>
              <a:t>ubezpieczeniowej </a:t>
            </a:r>
            <a:r>
              <a:rPr lang="pl-PL" dirty="0" smtClean="0"/>
              <a:t>NAU</a:t>
            </a:r>
          </a:p>
          <a:p>
            <a:endParaRPr lang="pl-PL" dirty="0" smtClean="0"/>
          </a:p>
          <a:p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22" y="116632"/>
            <a:ext cx="82359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Nauczycielska Agencja Ubezpieczeniowa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Powstała </a:t>
            </a:r>
            <a:r>
              <a:rPr lang="pl-PL" dirty="0"/>
              <a:t>w 1998 r. z inicjatywy ZNP w celu obsługi środowiska oświaty </a:t>
            </a:r>
            <a:r>
              <a:rPr lang="pl-PL" dirty="0" smtClean="0"/>
              <a:t>i wynegocjowania  </a:t>
            </a:r>
            <a:r>
              <a:rPr lang="pl-PL" dirty="0"/>
              <a:t>nowoczesnych, wysokiej </a:t>
            </a:r>
            <a:r>
              <a:rPr lang="pl-PL" dirty="0" smtClean="0"/>
              <a:t>jakości i </a:t>
            </a:r>
            <a:r>
              <a:rPr lang="pl-PL" dirty="0"/>
              <a:t>konkurencyjnych cenowo </a:t>
            </a:r>
            <a:r>
              <a:rPr lang="pl-PL" dirty="0" smtClean="0"/>
              <a:t>produktów ubezpieczeniowych </a:t>
            </a:r>
            <a:r>
              <a:rPr lang="pl-PL" dirty="0"/>
              <a:t>i finansowych </a:t>
            </a:r>
            <a:r>
              <a:rPr lang="pl-PL" dirty="0" smtClean="0"/>
              <a:t>pod </a:t>
            </a:r>
            <a:r>
              <a:rPr lang="pl-PL" dirty="0"/>
              <a:t>kątem potrzeb i na wyłączność tej grupy </a:t>
            </a:r>
            <a:r>
              <a:rPr lang="pl-PL" dirty="0" smtClean="0"/>
              <a:t>zawodowej</a:t>
            </a:r>
            <a:endParaRPr lang="pl-PL" dirty="0"/>
          </a:p>
          <a:p>
            <a:r>
              <a:rPr lang="pl-PL" dirty="0"/>
              <a:t>Oferty te są niedostępne dla indywidualnego </a:t>
            </a:r>
            <a:r>
              <a:rPr lang="pl-PL" dirty="0" smtClean="0"/>
              <a:t>klienta</a:t>
            </a:r>
          </a:p>
          <a:p>
            <a:r>
              <a:rPr lang="pl-PL" dirty="0"/>
              <a:t>Dzięki NAU SA środowisko oświaty może liczyć na „specjalne” programy ubezpieczeniowe i </a:t>
            </a:r>
            <a:r>
              <a:rPr lang="pl-PL" dirty="0" smtClean="0"/>
              <a:t>przywileje</a:t>
            </a:r>
          </a:p>
          <a:p>
            <a:endParaRPr lang="pl-PL" dirty="0"/>
          </a:p>
          <a:p>
            <a:pPr marL="0" indent="0" algn="ctr">
              <a:buNone/>
            </a:pPr>
            <a:r>
              <a:rPr lang="pl-PL" sz="2000" dirty="0" smtClean="0"/>
              <a:t>Ubezpiecza </a:t>
            </a:r>
            <a:r>
              <a:rPr lang="pl-PL" sz="2000" dirty="0"/>
              <a:t>ponad 450 000 pracowników oświaty w programie </a:t>
            </a:r>
            <a:r>
              <a:rPr lang="pl-PL" sz="2000" dirty="0" smtClean="0"/>
              <a:t>życiowym</a:t>
            </a:r>
            <a:endParaRPr lang="pl-PL" sz="2000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09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Nauczycielska Agencja Ubezpieczeniowa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Indywidualny </a:t>
            </a:r>
            <a:r>
              <a:rPr lang="pl-PL" dirty="0" smtClean="0"/>
              <a:t>doradca NAU </a:t>
            </a:r>
            <a:r>
              <a:rPr lang="pl-PL" dirty="0"/>
              <a:t>na podstawie analizy potrzeb dopasuje optymalne </a:t>
            </a:r>
            <a:r>
              <a:rPr lang="pl-PL" dirty="0" smtClean="0"/>
              <a:t>rozwiązanie </a:t>
            </a:r>
            <a:endParaRPr lang="pl-PL" dirty="0"/>
          </a:p>
          <a:p>
            <a:r>
              <a:rPr lang="pl-PL" dirty="0" smtClean="0"/>
              <a:t>Posiada </a:t>
            </a:r>
            <a:r>
              <a:rPr lang="pl-PL" dirty="0"/>
              <a:t>autorskie programy dla Oświaty: </a:t>
            </a: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NNW ZNP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NNW </a:t>
            </a:r>
            <a:r>
              <a:rPr lang="pl-PL" dirty="0"/>
              <a:t>dzieci </a:t>
            </a:r>
            <a:r>
              <a:rPr lang="pl-PL" dirty="0" smtClean="0"/>
              <a:t>szkolnych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pożyczki</a:t>
            </a:r>
            <a:endParaRPr lang="pl-PL" dirty="0"/>
          </a:p>
          <a:p>
            <a:r>
              <a:rPr lang="pl-PL" dirty="0" smtClean="0"/>
              <a:t>Dofinansowuje </a:t>
            </a:r>
            <a:r>
              <a:rPr lang="pl-PL" dirty="0"/>
              <a:t>szkoły w ramach programu NNW dzieci </a:t>
            </a:r>
            <a:r>
              <a:rPr lang="pl-PL" dirty="0" smtClean="0"/>
              <a:t>szkolnych</a:t>
            </a:r>
            <a:endParaRPr lang="pl-PL" dirty="0"/>
          </a:p>
          <a:p>
            <a:r>
              <a:rPr lang="pl-PL" dirty="0" smtClean="0"/>
              <a:t>Proponuje </a:t>
            </a:r>
            <a:r>
              <a:rPr lang="pl-PL" dirty="0"/>
              <a:t>najtańsze pożyczki na </a:t>
            </a:r>
            <a:r>
              <a:rPr lang="pl-PL" dirty="0" smtClean="0"/>
              <a:t>rynku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4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Nauczycielska Agencja Ubezpieczeniowa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NAU </a:t>
            </a:r>
            <a:r>
              <a:rPr lang="pl-PL" dirty="0"/>
              <a:t>zostało laureatem niezależnego rankingu przedsiębiorstw, które w ostatnich </a:t>
            </a:r>
            <a:r>
              <a:rPr lang="pl-PL" dirty="0" smtClean="0"/>
              <a:t>trzech </a:t>
            </a:r>
            <a:r>
              <a:rPr lang="pl-PL" dirty="0"/>
              <a:t>latach najbardziej dynamicznie zwiększały swoją </a:t>
            </a:r>
            <a:r>
              <a:rPr lang="pl-PL" dirty="0" smtClean="0"/>
              <a:t>wartość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 smtClean="0"/>
              <a:t>Ranking </a:t>
            </a:r>
            <a:r>
              <a:rPr lang="pl-PL" sz="2400" dirty="0"/>
              <a:t>jest </a:t>
            </a:r>
            <a:r>
              <a:rPr lang="pl-PL" sz="2400" dirty="0" smtClean="0"/>
              <a:t>opracowywany przez ogólnoświatowy </a:t>
            </a:r>
            <a:r>
              <a:rPr lang="pl-PL" sz="2400" dirty="0"/>
              <a:t>miesięcznik Forbes oraz firmę </a:t>
            </a:r>
            <a:r>
              <a:rPr lang="pl-PL" sz="2400" dirty="0" err="1" smtClean="0"/>
              <a:t>Bisnode</a:t>
            </a:r>
            <a:r>
              <a:rPr lang="pl-PL" sz="2400" dirty="0" smtClean="0"/>
              <a:t> </a:t>
            </a:r>
            <a:r>
              <a:rPr lang="pl-PL" sz="2400" dirty="0"/>
              <a:t>Polska w oparciu o sprawozdania </a:t>
            </a:r>
            <a:r>
              <a:rPr lang="pl-PL" sz="2400" dirty="0" smtClean="0"/>
              <a:t>finansowe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494087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8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Nauczycielska Agencja Ubezpieczeniowa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 smtClean="0"/>
              <a:t>Dodatkowa </a:t>
            </a:r>
            <a:r>
              <a:rPr lang="pl-PL" dirty="0"/>
              <a:t>ochrona dla członków ZNP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NNW ZNP to najlepszy na rynku program ubezpieczenia od następstw nieszczęśliwych wypadków wynegocjowany przez NAU specjalnie dla członków </a:t>
            </a:r>
            <a:r>
              <a:rPr lang="pl-PL" dirty="0" smtClean="0"/>
              <a:t>ZNP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18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Nauczycielska Agencja Ubezpieczeniowa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3250704" cy="4281339"/>
          </a:xfrm>
        </p:spPr>
        <p:txBody>
          <a:bodyPr>
            <a:normAutofit fontScale="55000" lnSpcReduction="20000"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sz="8400" dirty="0" smtClean="0"/>
          </a:p>
          <a:p>
            <a:pPr marL="0" indent="0">
              <a:buNone/>
            </a:pPr>
            <a:r>
              <a:rPr lang="pl-PL" sz="6400" dirty="0"/>
              <a:t>Co zyskuje członek Związku?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699792" y="1628800"/>
            <a:ext cx="6264696" cy="511256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pl-PL" sz="3400" dirty="0"/>
              <a:t>Dodatkową ochronę ubezpieczeniową w razie wystąpienia nieszczęśliwego wypadku na </a:t>
            </a:r>
            <a:r>
              <a:rPr lang="pl-PL" sz="3400" dirty="0" smtClean="0"/>
              <a:t>sumę </a:t>
            </a:r>
            <a:r>
              <a:rPr lang="pl-PL" sz="3400" dirty="0"/>
              <a:t>ubezpieczenia aż do 40 tys. </a:t>
            </a:r>
          </a:p>
          <a:p>
            <a:pPr>
              <a:lnSpc>
                <a:spcPct val="120000"/>
              </a:lnSpc>
            </a:pPr>
            <a:r>
              <a:rPr lang="pl-PL" sz="3400" dirty="0"/>
              <a:t>Koszty ubezpieczenia pokrywa oddział ZNP ze składek </a:t>
            </a:r>
            <a:r>
              <a:rPr lang="pl-PL" sz="3400" dirty="0" smtClean="0"/>
              <a:t>członkowskich</a:t>
            </a:r>
            <a:endParaRPr lang="pl-PL" sz="3400" dirty="0"/>
          </a:p>
          <a:p>
            <a:pPr>
              <a:lnSpc>
                <a:spcPct val="120000"/>
              </a:lnSpc>
            </a:pPr>
            <a:r>
              <a:rPr lang="pl-PL" sz="3400" dirty="0"/>
              <a:t>Podwójnie wypłacane świadczenia statutowe </a:t>
            </a:r>
            <a:r>
              <a:rPr lang="pl-PL" sz="3400" dirty="0" smtClean="0"/>
              <a:t>Związku – w </a:t>
            </a:r>
            <a:r>
              <a:rPr lang="pl-PL" sz="3400" dirty="0"/>
              <a:t>ramach </a:t>
            </a:r>
            <a:r>
              <a:rPr lang="pl-PL" sz="3400" dirty="0" smtClean="0"/>
              <a:t>ZNP i polisy</a:t>
            </a:r>
            <a:endParaRPr lang="pl-PL" sz="3400" dirty="0"/>
          </a:p>
          <a:p>
            <a:pPr>
              <a:lnSpc>
                <a:spcPct val="120000"/>
              </a:lnSpc>
            </a:pPr>
            <a:r>
              <a:rPr lang="pl-PL" sz="3400" dirty="0"/>
              <a:t>Ryzyka dostosowane do potrzeb osób </a:t>
            </a:r>
            <a:r>
              <a:rPr lang="pl-PL" sz="3400" dirty="0" smtClean="0"/>
              <a:t>dorosłych </a:t>
            </a:r>
            <a:r>
              <a:rPr lang="pl-PL" sz="3400" dirty="0"/>
              <a:t>w przeciwieństwie do NNW </a:t>
            </a:r>
            <a:r>
              <a:rPr lang="pl-PL" sz="3400" dirty="0" smtClean="0"/>
              <a:t>szkolnego </a:t>
            </a:r>
            <a:r>
              <a:rPr lang="pl-PL" sz="3400" dirty="0"/>
              <a:t>dostosowanego tylko do </a:t>
            </a:r>
            <a:r>
              <a:rPr lang="pl-PL" sz="3400" dirty="0" smtClean="0"/>
              <a:t>dzieci</a:t>
            </a:r>
            <a:endParaRPr lang="pl-PL" sz="3400" dirty="0"/>
          </a:p>
          <a:p>
            <a:pPr>
              <a:lnSpc>
                <a:spcPct val="120000"/>
              </a:lnSpc>
            </a:pPr>
            <a:r>
              <a:rPr lang="pl-PL" sz="3400" dirty="0"/>
              <a:t>Podwójna wypłata świadczeń z każdej polisy: zawartej w szkole i w </a:t>
            </a:r>
            <a:r>
              <a:rPr lang="pl-PL" sz="3400" dirty="0" smtClean="0"/>
              <a:t>NAU</a:t>
            </a:r>
            <a:endParaRPr lang="pl-PL" sz="3400" dirty="0"/>
          </a:p>
          <a:p>
            <a:pPr>
              <a:lnSpc>
                <a:spcPct val="120000"/>
              </a:lnSpc>
            </a:pPr>
            <a:r>
              <a:rPr lang="pl-PL" sz="3400" dirty="0"/>
              <a:t>Atrakcyjny pakiet </a:t>
            </a:r>
            <a:r>
              <a:rPr lang="pl-PL" sz="3400" dirty="0" err="1" smtClean="0"/>
              <a:t>assistance</a:t>
            </a:r>
            <a:endParaRPr lang="pl-PL" sz="3400" dirty="0"/>
          </a:p>
          <a:p>
            <a:pPr>
              <a:lnSpc>
                <a:spcPct val="120000"/>
              </a:lnSpc>
            </a:pPr>
            <a:r>
              <a:rPr lang="pl-PL" sz="3400" dirty="0"/>
              <a:t>Ubezpieczeni objęci są ochroną 365 </a:t>
            </a:r>
            <a:r>
              <a:rPr lang="pl-PL" sz="3400" dirty="0" smtClean="0"/>
              <a:t>dni w roku </a:t>
            </a:r>
            <a:r>
              <a:rPr lang="pl-PL" sz="3400" dirty="0"/>
              <a:t>i 24h na dobę na terenie całego </a:t>
            </a:r>
            <a:r>
              <a:rPr lang="pl-PL" sz="3400" dirty="0" smtClean="0"/>
              <a:t>świata</a:t>
            </a:r>
            <a:endParaRPr lang="pl-PL" sz="3400" dirty="0"/>
          </a:p>
        </p:txBody>
      </p:sp>
    </p:spTree>
    <p:extLst>
      <p:ext uri="{BB962C8B-B14F-4D97-AF65-F5344CB8AC3E}">
        <p14:creationId xmlns:p14="http://schemas.microsoft.com/office/powerpoint/2010/main" val="17918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Nauczycielska Agencja Ubezpieczeniowa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3250704" cy="4281339"/>
          </a:xfrm>
        </p:spPr>
        <p:txBody>
          <a:bodyPr>
            <a:normAutofit fontScale="62500" lnSpcReduction="20000"/>
          </a:bodyPr>
          <a:lstStyle/>
          <a:p>
            <a:endParaRPr lang="pl-PL" dirty="0" smtClean="0"/>
          </a:p>
          <a:p>
            <a:pPr marL="0" indent="0">
              <a:buNone/>
            </a:pPr>
            <a:endParaRPr lang="pl-PL" sz="8400" dirty="0" smtClean="0"/>
          </a:p>
          <a:p>
            <a:r>
              <a:rPr lang="pl-PL" sz="6400" dirty="0" smtClean="0"/>
              <a:t>Pożyczki </a:t>
            </a:r>
            <a:r>
              <a:rPr lang="pl-PL" sz="6400" dirty="0"/>
              <a:t>za 8% dla członków ZNP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35896" y="1941116"/>
            <a:ext cx="4978896" cy="4896544"/>
          </a:xfrm>
        </p:spPr>
        <p:txBody>
          <a:bodyPr>
            <a:normAutofit fontScale="62500" lnSpcReduction="20000"/>
          </a:bodyPr>
          <a:lstStyle/>
          <a:p>
            <a:endParaRPr lang="pl-PL" sz="5100" dirty="0" smtClean="0"/>
          </a:p>
          <a:p>
            <a:endParaRPr lang="pl-PL" sz="5100" dirty="0"/>
          </a:p>
          <a:p>
            <a:r>
              <a:rPr lang="pl-PL" sz="5100" dirty="0" smtClean="0"/>
              <a:t>Najtańsza </a:t>
            </a:r>
            <a:r>
              <a:rPr lang="pl-PL" sz="5100" dirty="0"/>
              <a:t>pożyczka na rynku</a:t>
            </a:r>
          </a:p>
          <a:p>
            <a:endParaRPr lang="pl-PL" sz="5100" dirty="0"/>
          </a:p>
          <a:p>
            <a:r>
              <a:rPr lang="pl-PL" sz="5100" dirty="0"/>
              <a:t>Dziś pożyczasz </a:t>
            </a:r>
            <a:r>
              <a:rPr lang="pl-PL" sz="5100" dirty="0" smtClean="0"/>
              <a:t>2000 zł</a:t>
            </a:r>
            <a:endParaRPr lang="pl-PL" sz="5100" dirty="0"/>
          </a:p>
          <a:p>
            <a:endParaRPr lang="pl-PL" sz="5100" dirty="0"/>
          </a:p>
          <a:p>
            <a:r>
              <a:rPr lang="pl-PL" sz="5100" dirty="0"/>
              <a:t>Po </a:t>
            </a:r>
            <a:r>
              <a:rPr lang="pl-PL" sz="5100" dirty="0" smtClean="0"/>
              <a:t>dwóch </a:t>
            </a:r>
            <a:r>
              <a:rPr lang="pl-PL" sz="5100" dirty="0"/>
              <a:t>latach oddajesz tylko </a:t>
            </a:r>
            <a:r>
              <a:rPr lang="pl-PL" sz="5100" dirty="0" smtClean="0"/>
              <a:t>ok</a:t>
            </a:r>
            <a:r>
              <a:rPr lang="pl-PL" sz="5100" dirty="0"/>
              <a:t>. 193 zł więcej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21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Nauczycielska Agencja Ubezpieczeniowa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Zniżki w ramach Klubu </a:t>
            </a:r>
            <a:r>
              <a:rPr lang="pl-PL" b="1" dirty="0" err="1" smtClean="0"/>
              <a:t>NAUczyciela</a:t>
            </a:r>
            <a:endParaRPr lang="pl-PL" b="1" dirty="0" smtClean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 Członkowie ZNP przystępując do Klubu Nauczyciela, mogą  korzystać </a:t>
            </a:r>
            <a:r>
              <a:rPr lang="pl-PL" dirty="0" smtClean="0"/>
              <a:t>ze: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Zniżek na ubezpieczenia indywidualne zawierane za pośrednictwem NAU, nawet do 20%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Zniżek </a:t>
            </a:r>
            <a:r>
              <a:rPr lang="pl-PL" dirty="0"/>
              <a:t>w niemal 400 punktach </a:t>
            </a:r>
            <a:br>
              <a:rPr lang="pl-PL" dirty="0"/>
            </a:br>
            <a:r>
              <a:rPr lang="pl-PL" dirty="0"/>
              <a:t>usługowych w całej </a:t>
            </a:r>
            <a:r>
              <a:rPr lang="pl-PL" dirty="0" smtClean="0"/>
              <a:t>Polsce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800" dirty="0"/>
              <a:t>Przepustką do uzyskania zniżek z Kartą Klubu Nauczyciela </a:t>
            </a:r>
            <a:br>
              <a:rPr lang="pl-PL" sz="1800" dirty="0"/>
            </a:br>
            <a:r>
              <a:rPr lang="pl-PL" sz="1800" dirty="0"/>
              <a:t>jest ubezpieczenie grupowe w PZU Życie </a:t>
            </a:r>
            <a:br>
              <a:rPr lang="pl-PL" sz="1800" dirty="0"/>
            </a:br>
            <a:r>
              <a:rPr lang="pl-PL" sz="1800" dirty="0"/>
              <a:t>w programie „Edukacja”. 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44" y="4149080"/>
            <a:ext cx="2895600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6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Nauczycielska Agencja Ubezpieczeniowa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Działalność na rzecz Związku i </a:t>
            </a:r>
            <a:r>
              <a:rPr lang="pl-PL" b="1" dirty="0" smtClean="0"/>
              <a:t>NAU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Zgodnie ze statutem ZNP, członkowie </a:t>
            </a:r>
            <a:r>
              <a:rPr lang="pl-PL" dirty="0" smtClean="0"/>
              <a:t>Związku </a:t>
            </a:r>
            <a:r>
              <a:rPr lang="pl-PL" dirty="0"/>
              <a:t>mogą wspierać NAU sprzedażowo, wizerunkowo oraz promocyjnie</a:t>
            </a:r>
            <a:r>
              <a:rPr lang="pl-PL" dirty="0" smtClean="0"/>
              <a:t>: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Praca zarobkowa jako Agent NAU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Pomoc przy organizacji spotkań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Kontakt z dyrektorami placówek </a:t>
            </a:r>
            <a:r>
              <a:rPr lang="pl-PL" dirty="0" smtClean="0"/>
              <a:t>oświatowych</a:t>
            </a:r>
          </a:p>
          <a:p>
            <a:pPr marL="0" indent="0">
              <a:buNone/>
            </a:pPr>
            <a:endParaRPr lang="pl-PL" sz="1400" dirty="0"/>
          </a:p>
          <a:p>
            <a:pPr marL="0" indent="0" algn="ctr">
              <a:buNone/>
            </a:pPr>
            <a:r>
              <a:rPr lang="pl-PL" sz="1600" dirty="0"/>
              <a:t>Nauczycielska Agencja Ubezpieczeniowa organizuje konkursy dla wszystkich członków </a:t>
            </a:r>
            <a:br>
              <a:rPr lang="pl-PL" sz="1600" dirty="0"/>
            </a:br>
            <a:r>
              <a:rPr lang="pl-PL" sz="1600" dirty="0"/>
              <a:t>Okręgów i Oddziałów Związku Nauczycielstwa Polskiego, w ramach których Prezesi </a:t>
            </a:r>
            <a:br>
              <a:rPr lang="pl-PL" sz="1600" dirty="0"/>
            </a:br>
            <a:r>
              <a:rPr lang="pl-PL" sz="1600" dirty="0"/>
              <a:t>konkurują o wysokie wygrane finansowe z przeznaczeniem na dofinansowanie budżetu </a:t>
            </a:r>
            <a:br>
              <a:rPr lang="pl-PL" sz="1600" dirty="0"/>
            </a:br>
            <a:r>
              <a:rPr lang="pl-PL" sz="1600" dirty="0"/>
              <a:t>Okręgu lub Oddziału (pula ostatniego konkursu to aż 200.000zł).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06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uwagę!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l-PL" sz="4400" b="1" dirty="0"/>
              <a:t>www.znp.edu.pl</a:t>
            </a:r>
          </a:p>
        </p:txBody>
      </p:sp>
    </p:spTree>
    <p:extLst>
      <p:ext uri="{BB962C8B-B14F-4D97-AF65-F5344CB8AC3E}">
        <p14:creationId xmlns:p14="http://schemas.microsoft.com/office/powerpoint/2010/main" val="42017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ZNP w trosce o pracownika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b="1" dirty="0" smtClean="0"/>
              <a:t>STATUS </a:t>
            </a:r>
            <a:r>
              <a:rPr lang="pl-PL" b="1" dirty="0"/>
              <a:t>ZAWODOWY </a:t>
            </a:r>
            <a:endParaRPr lang="pl-PL" b="1" dirty="0" smtClean="0"/>
          </a:p>
          <a:p>
            <a:pPr marL="0" indent="0" algn="ctr">
              <a:buNone/>
            </a:pPr>
            <a:endParaRPr lang="pl-PL" b="1" dirty="0" smtClean="0"/>
          </a:p>
          <a:p>
            <a:pPr marL="0" indent="0">
              <a:buNone/>
            </a:pPr>
            <a:r>
              <a:rPr lang="pl-PL" dirty="0" smtClean="0"/>
              <a:t>ZNP walczy </a:t>
            </a:r>
            <a:r>
              <a:rPr lang="pl-PL" dirty="0"/>
              <a:t>o utrzymanie Karty Nauczyciela, która gwarantuje m.in.:</a:t>
            </a:r>
          </a:p>
          <a:p>
            <a:pPr marL="0" indent="0">
              <a:buNone/>
            </a:pPr>
            <a:r>
              <a:rPr lang="pl-PL" dirty="0"/>
              <a:t>- stałe warunki zatrudnienia,</a:t>
            </a:r>
          </a:p>
          <a:p>
            <a:pPr marL="0" indent="0">
              <a:buNone/>
            </a:pPr>
            <a:r>
              <a:rPr lang="pl-PL" dirty="0"/>
              <a:t>- określone pensum,</a:t>
            </a:r>
          </a:p>
          <a:p>
            <a:pPr marL="0" indent="0">
              <a:buNone/>
            </a:pPr>
            <a:r>
              <a:rPr lang="pl-PL" dirty="0"/>
              <a:t>- płacę minimalną i </a:t>
            </a:r>
            <a:r>
              <a:rPr lang="pl-PL" dirty="0" smtClean="0"/>
              <a:t>średnią, dodatki</a:t>
            </a: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b="1" dirty="0" smtClean="0"/>
              <a:t>PŁACE</a:t>
            </a:r>
          </a:p>
          <a:p>
            <a:pPr marL="0" indent="0" algn="ctr">
              <a:buNone/>
            </a:pPr>
            <a:endParaRPr lang="pl-PL" b="1" dirty="0" smtClean="0"/>
          </a:p>
          <a:p>
            <a:pPr marL="0" indent="0">
              <a:buNone/>
            </a:pPr>
            <a:r>
              <a:rPr lang="pl-PL" dirty="0"/>
              <a:t>Dzięki </a:t>
            </a:r>
            <a:r>
              <a:rPr lang="pl-PL" dirty="0" smtClean="0"/>
              <a:t>ZNP </a:t>
            </a:r>
            <a:r>
              <a:rPr lang="pl-PL" dirty="0"/>
              <a:t>w latach </a:t>
            </a:r>
            <a:r>
              <a:rPr lang="pl-PL" dirty="0" smtClean="0"/>
              <a:t>2008 – 2012 </a:t>
            </a:r>
            <a:r>
              <a:rPr lang="pl-PL" dirty="0"/>
              <a:t>pensje nauczycieli wzrosły o ok. 40 proc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ZNP na poziomie lokalnym zabiega o podwyżki płac pracowników szkolnej administracji i obsługi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22" y="116632"/>
            <a:ext cx="82359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Związek oferuje swoim członkom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Bezpłatne poradnictwo </a:t>
            </a:r>
            <a:r>
              <a:rPr lang="pl-PL" sz="2800" dirty="0" smtClean="0"/>
              <a:t>prawne</a:t>
            </a:r>
          </a:p>
          <a:p>
            <a:pPr marL="0" indent="0">
              <a:buNone/>
            </a:pPr>
            <a:endParaRPr lang="pl-PL" sz="2800" dirty="0"/>
          </a:p>
          <a:p>
            <a:r>
              <a:rPr lang="pl-PL" sz="2800" dirty="0"/>
              <a:t>Reprezentowanie przez przedstawiciela związkowego przed sądem I </a:t>
            </a:r>
            <a:r>
              <a:rPr lang="pl-PL" sz="2800" dirty="0" err="1"/>
              <a:t>i</a:t>
            </a:r>
            <a:r>
              <a:rPr lang="pl-PL" sz="2800" dirty="0"/>
              <a:t> II instancji, a także wniesienie skargi kasacyjnej i reprezentowanie przed Sądem Najwyższym w sprawach </a:t>
            </a:r>
            <a:r>
              <a:rPr lang="pl-PL" sz="2800" dirty="0" smtClean="0"/>
              <a:t>z zakresu </a:t>
            </a:r>
            <a:r>
              <a:rPr lang="pl-PL" sz="2800" dirty="0"/>
              <a:t>prawa pracy, </a:t>
            </a:r>
            <a:r>
              <a:rPr lang="pl-PL" sz="2800" dirty="0" smtClean="0"/>
              <a:t>prawa </a:t>
            </a:r>
            <a:r>
              <a:rPr lang="pl-PL" sz="2800" dirty="0"/>
              <a:t>oświatowego i związkowego oraz </a:t>
            </a:r>
            <a:r>
              <a:rPr lang="pl-PL" sz="2800" dirty="0" smtClean="0"/>
              <a:t>ubezpieczeń </a:t>
            </a:r>
            <a:r>
              <a:rPr lang="pl-PL" sz="2800" dirty="0"/>
              <a:t>społecznych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/>
              <a:t>PRAWO</a:t>
            </a:r>
          </a:p>
        </p:txBody>
      </p:sp>
    </p:spTree>
    <p:extLst>
      <p:ext uri="{BB962C8B-B14F-4D97-AF65-F5344CB8AC3E}">
        <p14:creationId xmlns:p14="http://schemas.microsoft.com/office/powerpoint/2010/main" val="17125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Związek oferuje swoim członkom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Pomoc materialną w </a:t>
            </a:r>
            <a:r>
              <a:rPr lang="pl-PL" sz="2800" dirty="0" smtClean="0"/>
              <a:t>szczególnych </a:t>
            </a:r>
            <a:r>
              <a:rPr lang="pl-PL" sz="2800" dirty="0"/>
              <a:t>przypadkach życiowych w formie zapomóg losowych z funduszu specjalnej </a:t>
            </a:r>
            <a:r>
              <a:rPr lang="pl-PL" sz="2800" dirty="0" smtClean="0"/>
              <a:t>pomocy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 smtClean="0"/>
              <a:t>członkowi </a:t>
            </a:r>
            <a:r>
              <a:rPr lang="pl-PL" sz="2800" dirty="0"/>
              <a:t>ZNP </a:t>
            </a:r>
            <a:r>
              <a:rPr lang="pl-PL" sz="2800" dirty="0" smtClean="0"/>
              <a:t>(i </a:t>
            </a:r>
            <a:r>
              <a:rPr lang="pl-PL" sz="2800" dirty="0"/>
              <a:t>jego </a:t>
            </a:r>
            <a:r>
              <a:rPr lang="pl-PL" sz="2800" dirty="0" smtClean="0"/>
              <a:t>rodzinie), </a:t>
            </a:r>
            <a:r>
              <a:rPr lang="pl-PL" sz="2800" dirty="0"/>
              <a:t>który na skutek zdarzeń losowych, a zwłaszcza klęsk żywiołowych doznał znacznego uszczerbku </a:t>
            </a:r>
            <a:r>
              <a:rPr lang="pl-PL" sz="2800" dirty="0" smtClean="0"/>
              <a:t>majątkowego </a:t>
            </a:r>
            <a:r>
              <a:rPr lang="pl-PL" sz="2800" dirty="0"/>
              <a:t>albo ponosi znaczne wydatki związane z leczeniem lub </a:t>
            </a:r>
            <a:r>
              <a:rPr lang="pl-PL" sz="2800" dirty="0" smtClean="0"/>
              <a:t>rehabilitacją</a:t>
            </a:r>
          </a:p>
          <a:p>
            <a:pPr marL="0" indent="0">
              <a:buNone/>
            </a:pPr>
            <a:endParaRPr lang="pl-PL" sz="2800" dirty="0"/>
          </a:p>
          <a:p>
            <a:r>
              <a:rPr lang="pl-PL" sz="2800" dirty="0" smtClean="0"/>
              <a:t>Zapomogi </a:t>
            </a:r>
            <a:r>
              <a:rPr lang="pl-PL" sz="2800" dirty="0"/>
              <a:t>losowe z funduszu </a:t>
            </a:r>
            <a:r>
              <a:rPr lang="pl-PL" sz="2800" dirty="0" smtClean="0"/>
              <a:t>Senior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dirty="0"/>
              <a:t>POMOC </a:t>
            </a:r>
            <a:r>
              <a:rPr lang="pl-PL" sz="2800" b="1" dirty="0" smtClean="0"/>
              <a:t>FINANSOWA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6399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Związek oferuje swoim członkom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Zasiłki </a:t>
            </a:r>
            <a:r>
              <a:rPr lang="pl-PL" dirty="0"/>
              <a:t>statutowe z tytułu: </a:t>
            </a: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urodzenia dziecka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zgonu </a:t>
            </a:r>
            <a:r>
              <a:rPr lang="pl-PL" dirty="0"/>
              <a:t>członka </a:t>
            </a:r>
            <a:r>
              <a:rPr lang="pl-PL" dirty="0" smtClean="0"/>
              <a:t>rodziny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zgonu </a:t>
            </a:r>
            <a:r>
              <a:rPr lang="pl-PL" dirty="0"/>
              <a:t>członka ZNP </a:t>
            </a:r>
            <a:r>
              <a:rPr lang="pl-PL" dirty="0" smtClean="0"/>
              <a:t>(wypłacane rodzinie)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oraz </a:t>
            </a:r>
            <a:r>
              <a:rPr lang="pl-PL" dirty="0"/>
              <a:t>inne świadczenia określone w stosownych </a:t>
            </a:r>
            <a:r>
              <a:rPr lang="pl-PL" dirty="0" smtClean="0"/>
              <a:t>regulaminach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dirty="0"/>
              <a:t>POMOC </a:t>
            </a:r>
            <a:r>
              <a:rPr lang="pl-PL" sz="2800" b="1" dirty="0" smtClean="0"/>
              <a:t>FINANSOWA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6436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Związek oferuje swoim członkom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Opiekę nad członkami emerytami wymagającymi doraźnej lub stałej </a:t>
            </a:r>
            <a:r>
              <a:rPr lang="pl-PL" dirty="0" smtClean="0"/>
              <a:t>pomocy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 smtClean="0"/>
              <a:t>OPIEKA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9500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819</TotalTime>
  <Words>2197</Words>
  <Application>Microsoft Office PowerPoint</Application>
  <PresentationFormat>Pokaz na ekranie (4:3)</PresentationFormat>
  <Paragraphs>261</Paragraphs>
  <Slides>48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49" baseType="lpstr">
      <vt:lpstr>Decatur</vt:lpstr>
      <vt:lpstr>Razem od 110 lat!   </vt:lpstr>
      <vt:lpstr>Związek Nauczycielstwa Polskiego </vt:lpstr>
      <vt:lpstr>Związek Nauczycielstwa Polskiego </vt:lpstr>
      <vt:lpstr>Związek Nauczycielstwa Polskiego </vt:lpstr>
      <vt:lpstr>ZNP w trosce o pracownika</vt:lpstr>
      <vt:lpstr>Związek oferuje swoim członkom</vt:lpstr>
      <vt:lpstr>Związek oferuje swoim członkom</vt:lpstr>
      <vt:lpstr>Związek oferuje swoim członkom</vt:lpstr>
      <vt:lpstr>Związek oferuje swoim członkom</vt:lpstr>
      <vt:lpstr>Związek oferuje swoim członkom</vt:lpstr>
      <vt:lpstr>Związek oferuje swoim członkom</vt:lpstr>
      <vt:lpstr>Związek oferuje swoim członkom</vt:lpstr>
      <vt:lpstr>Związek oferuje swoim członkom</vt:lpstr>
      <vt:lpstr>Związek oferuje swoim członkom</vt:lpstr>
      <vt:lpstr>Związek oferuje swoim członkom</vt:lpstr>
      <vt:lpstr>Związek oferuje swoim członkom</vt:lpstr>
      <vt:lpstr>Związek oferuje swoim członkom</vt:lpstr>
      <vt:lpstr>Związek oferuje swoim członkom</vt:lpstr>
      <vt:lpstr>Ośrodek Usług Pedagogicznych   i Socjalnych ZNP</vt:lpstr>
      <vt:lpstr>OUPiS ZNP</vt:lpstr>
      <vt:lpstr>Sanatorium Wypoczynkowe ZNP w Ciechocinku</vt:lpstr>
      <vt:lpstr>Sanatorium Uzdrowiskowe w Nałęczowie</vt:lpstr>
      <vt:lpstr>Sanatorium Uzdrowiskowe w Szczawnicy</vt:lpstr>
      <vt:lpstr>Kompleks Hotelowy „Logos” w Augustowie</vt:lpstr>
      <vt:lpstr>Hotel** Logos w Gdańsku</vt:lpstr>
      <vt:lpstr>Hotel * Logos w Lublinie</vt:lpstr>
      <vt:lpstr>HOTEL** Logos w Suwałkach</vt:lpstr>
      <vt:lpstr>HOTEL „Logos” w Warszawie</vt:lpstr>
      <vt:lpstr>Ośrodek Wypoczynkowy ZNP w Krynicy Zdrój</vt:lpstr>
      <vt:lpstr>Dom Wypoczynkowy „Świteź” w Szklarskiej Porębie</vt:lpstr>
      <vt:lpstr>Dom Wypoczynkowy „Nauczyciel” w Ustroniu Jaszowcu</vt:lpstr>
      <vt:lpstr>Sezonowy Ośrodek Wypoczynkowy „Belferek” w Sielpi  koło Końskich</vt:lpstr>
      <vt:lpstr>Ośrodek Leczniczo – Wypoczynkowy „Delfin” w Ustce</vt:lpstr>
      <vt:lpstr>Dom Nauczyciela „Kropeczka” w Gdyni </vt:lpstr>
      <vt:lpstr>Dom Nauczyciela w Hajnówce</vt:lpstr>
      <vt:lpstr>Dom Nauczyciela w Sopocie</vt:lpstr>
      <vt:lpstr>Nauczycielskie Centrum Wypoczynkowo-Rehabilitacyjne  w Zakopanem</vt:lpstr>
      <vt:lpstr>Dom Nauczyciela we Wrocławiu</vt:lpstr>
      <vt:lpstr>Oferta Nauczycielskiej Agencji Ubezpieczeniowej dla członków ZNP </vt:lpstr>
      <vt:lpstr>Nauczycielska Agencja Ubezpieczeniowa</vt:lpstr>
      <vt:lpstr>Nauczycielska Agencja Ubezpieczeniowa</vt:lpstr>
      <vt:lpstr>Nauczycielska Agencja Ubezpieczeniowa</vt:lpstr>
      <vt:lpstr>Nauczycielska Agencja Ubezpieczeniowa</vt:lpstr>
      <vt:lpstr>Nauczycielska Agencja Ubezpieczeniowa</vt:lpstr>
      <vt:lpstr>Nauczycielska Agencja Ubezpieczeniowa</vt:lpstr>
      <vt:lpstr>Nauczycielska Agencja Ubezpieczeniowa</vt:lpstr>
      <vt:lpstr>Nauczycielska Agencja Ubezpieczeniowa</vt:lpstr>
      <vt:lpstr>Dziękuję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MKaszulanis</dc:creator>
  <cp:lastModifiedBy>MKaszulanis</cp:lastModifiedBy>
  <cp:revision>89</cp:revision>
  <cp:lastPrinted>2014-09-15T10:30:59Z</cp:lastPrinted>
  <dcterms:created xsi:type="dcterms:W3CDTF">2014-08-31T14:32:03Z</dcterms:created>
  <dcterms:modified xsi:type="dcterms:W3CDTF">2014-09-16T06:56:49Z</dcterms:modified>
</cp:coreProperties>
</file>